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90" r:id="rId2"/>
    <p:sldId id="314" r:id="rId3"/>
    <p:sldId id="287" r:id="rId4"/>
    <p:sldId id="288" r:id="rId5"/>
    <p:sldId id="298" r:id="rId6"/>
    <p:sldId id="357" r:id="rId7"/>
    <p:sldId id="266" r:id="rId8"/>
    <p:sldId id="356" r:id="rId9"/>
    <p:sldId id="354" r:id="rId10"/>
    <p:sldId id="297" r:id="rId11"/>
    <p:sldId id="402" r:id="rId12"/>
    <p:sldId id="379" r:id="rId13"/>
    <p:sldId id="265" r:id="rId14"/>
    <p:sldId id="302" r:id="rId15"/>
    <p:sldId id="359" r:id="rId16"/>
    <p:sldId id="360" r:id="rId17"/>
    <p:sldId id="361" r:id="rId18"/>
    <p:sldId id="362" r:id="rId19"/>
    <p:sldId id="363" r:id="rId20"/>
    <p:sldId id="364" r:id="rId21"/>
    <p:sldId id="365" r:id="rId22"/>
    <p:sldId id="366" r:id="rId23"/>
    <p:sldId id="367" r:id="rId24"/>
    <p:sldId id="369" r:id="rId25"/>
    <p:sldId id="368" r:id="rId26"/>
    <p:sldId id="370" r:id="rId27"/>
    <p:sldId id="371" r:id="rId28"/>
    <p:sldId id="372" r:id="rId29"/>
    <p:sldId id="373" r:id="rId30"/>
    <p:sldId id="374" r:id="rId31"/>
    <p:sldId id="375" r:id="rId32"/>
    <p:sldId id="376" r:id="rId33"/>
    <p:sldId id="377" r:id="rId34"/>
    <p:sldId id="403" r:id="rId35"/>
    <p:sldId id="382" r:id="rId36"/>
    <p:sldId id="358" r:id="rId37"/>
    <p:sldId id="304" r:id="rId38"/>
    <p:sldId id="305" r:id="rId39"/>
    <p:sldId id="306" r:id="rId40"/>
    <p:sldId id="349" r:id="rId41"/>
    <p:sldId id="383" r:id="rId42"/>
    <p:sldId id="332" r:id="rId43"/>
    <p:sldId id="333" r:id="rId44"/>
    <p:sldId id="334" r:id="rId45"/>
    <p:sldId id="387" r:id="rId46"/>
    <p:sldId id="385" r:id="rId47"/>
    <p:sldId id="386" r:id="rId48"/>
    <p:sldId id="388" r:id="rId49"/>
    <p:sldId id="339" r:id="rId50"/>
    <p:sldId id="340" r:id="rId51"/>
    <p:sldId id="342" r:id="rId52"/>
    <p:sldId id="400" r:id="rId53"/>
    <p:sldId id="401" r:id="rId54"/>
    <p:sldId id="260" r:id="rId55"/>
    <p:sldId id="389" r:id="rId56"/>
    <p:sldId id="404" r:id="rId57"/>
    <p:sldId id="405" r:id="rId58"/>
    <p:sldId id="406" r:id="rId59"/>
    <p:sldId id="407" r:id="rId60"/>
    <p:sldId id="408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B4B4"/>
    <a:srgbClr val="D4D4D4"/>
    <a:srgbClr val="D7D7D7"/>
    <a:srgbClr val="4EC9B0"/>
    <a:srgbClr val="A2A2A2"/>
    <a:srgbClr val="497EAA"/>
    <a:srgbClr val="555555"/>
    <a:srgbClr val="4D87B7"/>
    <a:srgbClr val="569CD6"/>
    <a:srgbClr val="608B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26" autoAdjust="0"/>
    <p:restoredTop sz="94660"/>
  </p:normalViewPr>
  <p:slideViewPr>
    <p:cSldViewPr snapToGrid="0">
      <p:cViewPr varScale="1">
        <p:scale>
          <a:sx n="89" d="100"/>
          <a:sy n="89" d="100"/>
        </p:scale>
        <p:origin x="222" y="6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87778-25C4-4DE1-AE98-8927E2A7D65F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4F623-1EBD-4049-A7F4-E41E80CD0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88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87778-25C4-4DE1-AE98-8927E2A7D65F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4F623-1EBD-4049-A7F4-E41E80CD0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87778-25C4-4DE1-AE98-8927E2A7D65F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4F623-1EBD-4049-A7F4-E41E80CD0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058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87778-25C4-4DE1-AE98-8927E2A7D65F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4F623-1EBD-4049-A7F4-E41E80CD0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965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87778-25C4-4DE1-AE98-8927E2A7D65F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4F623-1EBD-4049-A7F4-E41E80CD0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252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87778-25C4-4DE1-AE98-8927E2A7D65F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4F623-1EBD-4049-A7F4-E41E80CD0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567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87778-25C4-4DE1-AE98-8927E2A7D65F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4F623-1EBD-4049-A7F4-E41E80CD0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8964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87778-25C4-4DE1-AE98-8927E2A7D65F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4F623-1EBD-4049-A7F4-E41E80CD0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5494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87778-25C4-4DE1-AE98-8927E2A7D65F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4F623-1EBD-4049-A7F4-E41E80CD0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652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87778-25C4-4DE1-AE98-8927E2A7D65F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4F623-1EBD-4049-A7F4-E41E80CD0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166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87778-25C4-4DE1-AE98-8927E2A7D65F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4F623-1EBD-4049-A7F4-E41E80CD0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03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87778-25C4-4DE1-AE98-8927E2A7D65F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4F623-1EBD-4049-A7F4-E41E80CD0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461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87778-25C4-4DE1-AE98-8927E2A7D65F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4F623-1EBD-4049-A7F4-E41E80CD0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854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87778-25C4-4DE1-AE98-8927E2A7D65F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4F623-1EBD-4049-A7F4-E41E80CD0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43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87778-25C4-4DE1-AE98-8927E2A7D65F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4F623-1EBD-4049-A7F4-E41E80CD0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049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87778-25C4-4DE1-AE98-8927E2A7D65F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4F623-1EBD-4049-A7F4-E41E80CD0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51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55F87778-25C4-4DE1-AE98-8927E2A7D65F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F244F623-1EBD-4049-A7F4-E41E80CD0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94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5F87778-25C4-4DE1-AE98-8927E2A7D65F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F244F623-1EBD-4049-A7F4-E41E80CD0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8480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4" r:id="rId14"/>
    <p:sldLayoutId id="2147483855" r:id="rId15"/>
    <p:sldLayoutId id="2147483856" r:id="rId16"/>
    <p:sldLayoutId id="214748385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msdn.com/b/nativeconcurrency" TargetMode="External"/><Relationship Id="rId2" Type="http://schemas.openxmlformats.org/officeDocument/2006/relationships/hyperlink" Target="http://msdn.microsoft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hannel9.msdn.com/Shows/C9-GoingNative" TargetMode="External"/><Relationship Id="rId4" Type="http://schemas.openxmlformats.org/officeDocument/2006/relationships/hyperlink" Target="http://blogs.msdn.com/b/vcblog/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Compiler Confidential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Eric Brumer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4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57"/>
            <a:ext cx="9905998" cy="1017940"/>
          </a:xfrm>
        </p:spPr>
        <p:txBody>
          <a:bodyPr/>
          <a:lstStyle/>
          <a:p>
            <a:r>
              <a:rPr lang="en-US" dirty="0" smtClean="0"/>
              <a:t>Automatic </a:t>
            </a:r>
            <a:r>
              <a:rPr lang="en-US" dirty="0" err="1" smtClean="0"/>
              <a:t>Vectorization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963327"/>
            <a:ext cx="9905998" cy="980976"/>
          </a:xfrm>
        </p:spPr>
        <p:txBody>
          <a:bodyPr anchor="t"/>
          <a:lstStyle/>
          <a:p>
            <a:r>
              <a:rPr lang="en-US" dirty="0" smtClean="0"/>
              <a:t>Take advantage of (fast) vector hardware</a:t>
            </a:r>
          </a:p>
          <a:p>
            <a:r>
              <a:rPr lang="en-US" dirty="0" smtClean="0"/>
              <a:t>Execute multiple loop iterations in parallel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3200415" y="2139675"/>
            <a:ext cx="710824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 smtClean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8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sz="2800" dirty="0" err="1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8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&lt;1000; </a:t>
            </a:r>
            <a:r>
              <a:rPr lang="en-US" sz="2800" dirty="0" err="1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8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  <a:endParaRPr lang="en-US" sz="2800" dirty="0">
              <a:solidFill>
                <a:srgbClr val="B4B4B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A[</a:t>
            </a:r>
            <a:r>
              <a:rPr lang="en-US" sz="2800" dirty="0" err="1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8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B[</a:t>
            </a:r>
            <a:r>
              <a:rPr lang="en-US" sz="2800" dirty="0" err="1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8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* C[</a:t>
            </a:r>
            <a:r>
              <a:rPr lang="en-US" sz="2800" dirty="0" err="1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8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sz="28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800" dirty="0">
              <a:solidFill>
                <a:srgbClr val="B4B4B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00414" y="3816292"/>
            <a:ext cx="825647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 smtClean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8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sz="2800" dirty="0" err="1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8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&lt;1000; </a:t>
            </a:r>
            <a:r>
              <a:rPr lang="en-US" sz="2800" dirty="0" err="1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800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+=4</a:t>
            </a:r>
            <a:r>
              <a:rPr lang="en-US" sz="28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en-US" sz="2800" dirty="0">
              <a:solidFill>
                <a:srgbClr val="B4B4B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A[i:i+3] = </a:t>
            </a:r>
            <a:r>
              <a:rPr lang="en-US" sz="2800" dirty="0" err="1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mulps</a:t>
            </a:r>
            <a:r>
              <a:rPr lang="en-US" sz="28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B[i:i+3], C[i:i+3];</a:t>
            </a:r>
          </a:p>
          <a:p>
            <a:r>
              <a:rPr lang="en-US" sz="28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800" dirty="0">
              <a:solidFill>
                <a:srgbClr val="B4B4B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Curved Right Arrow 3"/>
          <p:cNvSpPr/>
          <p:nvPr/>
        </p:nvSpPr>
        <p:spPr>
          <a:xfrm>
            <a:off x="1952113" y="2841797"/>
            <a:ext cx="887335" cy="1748491"/>
          </a:xfrm>
          <a:prstGeom prst="curved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7463" y="3585459"/>
            <a:ext cx="178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accent6"/>
                </a:solidFill>
              </a:rPr>
              <a:t>Vectorize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6" name="Down Arrow 5"/>
          <p:cNvSpPr/>
          <p:nvPr/>
        </p:nvSpPr>
        <p:spPr>
          <a:xfrm rot="3731915">
            <a:off x="8793096" y="2748675"/>
            <a:ext cx="323576" cy="126091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177281" y="2428257"/>
            <a:ext cx="178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Speedup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5088962">
            <a:off x="3852985" y="4570832"/>
            <a:ext cx="323576" cy="126091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952113" y="5296660"/>
            <a:ext cx="1787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128 bit operations</a:t>
            </a:r>
            <a:endParaRPr lang="en-US" sz="2400" dirty="0">
              <a:solidFill>
                <a:schemeClr val="accent6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500418" y="3216447"/>
            <a:ext cx="3100599" cy="962711"/>
            <a:chOff x="6390690" y="3280455"/>
            <a:chExt cx="3100599" cy="962711"/>
          </a:xfrm>
        </p:grpSpPr>
        <p:sp>
          <p:nvSpPr>
            <p:cNvPr id="15" name="Down Arrow 14"/>
            <p:cNvSpPr/>
            <p:nvPr/>
          </p:nvSpPr>
          <p:spPr>
            <a:xfrm rot="6761271">
              <a:off x="6859357" y="2811788"/>
              <a:ext cx="323576" cy="1260910"/>
            </a:xfrm>
            <a:prstGeom prst="down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703389" y="3412169"/>
              <a:ext cx="17879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accent6"/>
                  </a:solidFill>
                </a:rPr>
                <a:t>32 bit operations</a:t>
              </a:r>
              <a:endParaRPr lang="en-US" sz="2400" dirty="0">
                <a:solidFill>
                  <a:schemeClr val="accent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904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4" grpId="0" animBg="1"/>
      <p:bldP spid="5" grpId="0"/>
      <p:bldP spid="6" grpId="0" animBg="1"/>
      <p:bldP spid="12" grpId="0"/>
      <p:bldP spid="13" grpId="0" animBg="1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424" t="3280" r="14501" b="2795"/>
          <a:stretch/>
        </p:blipFill>
        <p:spPr>
          <a:xfrm>
            <a:off x="4186333" y="1106424"/>
            <a:ext cx="7387351" cy="49989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86332" y="3126966"/>
            <a:ext cx="7387351" cy="2978418"/>
          </a:xfrm>
          <a:prstGeom prst="rect">
            <a:avLst/>
          </a:prstGeom>
          <a:noFill/>
          <a:ln w="889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5150" y="3524742"/>
            <a:ext cx="387478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accent6"/>
                </a:solidFill>
              </a:rPr>
              <a:t>Back-end</a:t>
            </a:r>
            <a:endParaRPr lang="en-US" sz="2800" dirty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8 wide super scalar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Powerful vector units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185150" y="330438"/>
            <a:ext cx="400118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accent6"/>
                </a:solidFill>
              </a:rPr>
              <a:t>Front-end</a:t>
            </a:r>
            <a:endParaRPr lang="en-US" sz="2800" dirty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Powerful branch predictor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Ship instructions to backend as fast as possible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4186331" y="1106424"/>
            <a:ext cx="7387351" cy="2020542"/>
          </a:xfrm>
          <a:prstGeom prst="rect">
            <a:avLst/>
          </a:prstGeom>
          <a:noFill/>
          <a:ln w="889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540090" y="330438"/>
            <a:ext cx="48494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>
                <a:solidFill>
                  <a:schemeClr val="accent6"/>
                </a:solidFill>
              </a:rPr>
              <a:t>Haswell</a:t>
            </a:r>
            <a:r>
              <a:rPr lang="en-US" sz="2400" dirty="0" smtClean="0">
                <a:solidFill>
                  <a:schemeClr val="accent6"/>
                </a:solidFill>
              </a:rPr>
              <a:t> core microarchitecture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37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/>
      <p:bldP spid="8" grpId="0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CPU hardware landscape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chemeClr val="accent6"/>
                </a:solidFill>
              </a:rPr>
              <a:t>Vectorizing for modern CPUs</a:t>
            </a:r>
          </a:p>
          <a:p>
            <a:pPr marL="0" indent="0">
              <a:buNone/>
            </a:pPr>
            <a:r>
              <a:rPr lang="en-US" sz="2800" dirty="0" smtClean="0"/>
              <a:t>Indirect call optimizations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5375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563878"/>
            <a:ext cx="9905998" cy="6019802"/>
          </a:xfrm>
        </p:spPr>
        <p:txBody>
          <a:bodyPr anchor="t">
            <a:noAutofit/>
          </a:bodyPr>
          <a:lstStyle/>
          <a:p>
            <a:pPr marL="0" indent="0" algn="ctr">
              <a:buNone/>
            </a:pPr>
            <a:r>
              <a:rPr lang="en-US" sz="3200" dirty="0" smtClean="0"/>
              <a:t>Approach to </a:t>
            </a:r>
            <a:r>
              <a:rPr lang="en-US" sz="3200" dirty="0" err="1" smtClean="0"/>
              <a:t>vectorizing</a:t>
            </a:r>
            <a:r>
              <a:rPr lang="en-US" sz="3200" dirty="0" smtClean="0"/>
              <a:t> for modern CPUs:</a:t>
            </a:r>
          </a:p>
          <a:p>
            <a:pPr marL="0" indent="0" algn="ctr">
              <a:buNone/>
            </a:pPr>
            <a:r>
              <a:rPr lang="en-US" sz="3200" dirty="0" smtClean="0"/>
              <a:t>Take advantage of all the extra silicon</a:t>
            </a:r>
            <a:endParaRPr lang="en-US" sz="3200" dirty="0"/>
          </a:p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r>
              <a:rPr lang="en-US" sz="3200" dirty="0" smtClean="0">
                <a:solidFill>
                  <a:schemeClr val="accent6"/>
                </a:solidFill>
              </a:rPr>
              <a:t>Key idea: conditional </a:t>
            </a:r>
            <a:r>
              <a:rPr lang="en-US" sz="3200" dirty="0" err="1" smtClean="0">
                <a:solidFill>
                  <a:schemeClr val="accent6"/>
                </a:solidFill>
              </a:rPr>
              <a:t>vectorization</a:t>
            </a:r>
            <a:endParaRPr lang="en-US" sz="3200" dirty="0" smtClean="0">
              <a:solidFill>
                <a:schemeClr val="accent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570" y="2228464"/>
            <a:ext cx="3581681" cy="269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9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Motivating example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420589" y="1542551"/>
            <a:ext cx="932361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mul_flt</a:t>
            </a:r>
            <a:r>
              <a:rPr lang="en-US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smtClean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*a, </a:t>
            </a:r>
            <a:r>
              <a:rPr lang="en-US" sz="2000" dirty="0" smtClean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 </a:t>
            </a:r>
            <a:r>
              <a:rPr lang="en-US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*b, </a:t>
            </a:r>
            <a:r>
              <a:rPr lang="en-US" sz="2000" dirty="0" smtClean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*c) {</a:t>
            </a:r>
            <a:endParaRPr lang="en-US" sz="2000" dirty="0" smtClean="0">
              <a:solidFill>
                <a:srgbClr val="569CD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for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 smtClean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sz="2000" dirty="0" err="1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&lt;1000; </a:t>
            </a:r>
            <a:r>
              <a:rPr lang="en-US" sz="2000" dirty="0" err="1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a[</a:t>
            </a:r>
            <a:r>
              <a:rPr lang="en-US" sz="2000" dirty="0" err="1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b[</a:t>
            </a:r>
            <a:r>
              <a:rPr lang="en-US" sz="2000" dirty="0" err="1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* c[</a:t>
            </a:r>
            <a:r>
              <a:rPr lang="en-US" sz="2000" dirty="0" err="1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solidFill>
                <a:srgbClr val="B4B4B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920094" y="3095871"/>
            <a:ext cx="8382000" cy="609600"/>
            <a:chOff x="1883774" y="3326501"/>
            <a:chExt cx="8382000" cy="609600"/>
          </a:xfrm>
        </p:grpSpPr>
        <p:sp>
          <p:nvSpPr>
            <p:cNvPr id="25" name="Rectangle 24"/>
            <p:cNvSpPr/>
            <p:nvPr/>
          </p:nvSpPr>
          <p:spPr bwMode="auto">
            <a:xfrm>
              <a:off x="188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203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18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234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249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645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798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295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310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325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340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356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371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386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401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416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432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447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462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477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93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508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23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38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554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569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584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599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615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630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6455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6608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Rectangle 56"/>
            <p:cNvSpPr/>
            <p:nvPr/>
          </p:nvSpPr>
          <p:spPr bwMode="auto">
            <a:xfrm>
              <a:off x="676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691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706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721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737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752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767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782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797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Rectangle 65"/>
            <p:cNvSpPr/>
            <p:nvPr/>
          </p:nvSpPr>
          <p:spPr bwMode="auto">
            <a:xfrm>
              <a:off x="813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7" name="Rectangle 66"/>
            <p:cNvSpPr/>
            <p:nvPr/>
          </p:nvSpPr>
          <p:spPr bwMode="auto">
            <a:xfrm>
              <a:off x="828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 bwMode="auto">
            <a:xfrm>
              <a:off x="843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Rectangle 68"/>
            <p:cNvSpPr/>
            <p:nvPr/>
          </p:nvSpPr>
          <p:spPr bwMode="auto">
            <a:xfrm>
              <a:off x="858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874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Rectangle 70"/>
            <p:cNvSpPr/>
            <p:nvPr/>
          </p:nvSpPr>
          <p:spPr bwMode="auto">
            <a:xfrm>
              <a:off x="889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904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919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935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950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965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980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996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1011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2920094" y="4299831"/>
            <a:ext cx="8382000" cy="609600"/>
            <a:chOff x="1883774" y="3326501"/>
            <a:chExt cx="8382000" cy="609600"/>
          </a:xfrm>
        </p:grpSpPr>
        <p:sp>
          <p:nvSpPr>
            <p:cNvPr id="92" name="Rectangle 91"/>
            <p:cNvSpPr/>
            <p:nvPr/>
          </p:nvSpPr>
          <p:spPr bwMode="auto">
            <a:xfrm>
              <a:off x="188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3" name="Rectangle 92"/>
            <p:cNvSpPr/>
            <p:nvPr/>
          </p:nvSpPr>
          <p:spPr bwMode="auto">
            <a:xfrm>
              <a:off x="203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4" name="Rectangle 93"/>
            <p:cNvSpPr/>
            <p:nvPr/>
          </p:nvSpPr>
          <p:spPr bwMode="auto">
            <a:xfrm>
              <a:off x="218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5" name="Rectangle 94"/>
            <p:cNvSpPr/>
            <p:nvPr/>
          </p:nvSpPr>
          <p:spPr bwMode="auto">
            <a:xfrm>
              <a:off x="234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249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7" name="Rectangle 96"/>
            <p:cNvSpPr/>
            <p:nvPr/>
          </p:nvSpPr>
          <p:spPr bwMode="auto">
            <a:xfrm>
              <a:off x="2645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8" name="Rectangle 97"/>
            <p:cNvSpPr/>
            <p:nvPr/>
          </p:nvSpPr>
          <p:spPr bwMode="auto">
            <a:xfrm>
              <a:off x="2798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9" name="Rectangle 98"/>
            <p:cNvSpPr/>
            <p:nvPr/>
          </p:nvSpPr>
          <p:spPr bwMode="auto">
            <a:xfrm>
              <a:off x="295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0" name="Rectangle 99"/>
            <p:cNvSpPr/>
            <p:nvPr/>
          </p:nvSpPr>
          <p:spPr bwMode="auto">
            <a:xfrm>
              <a:off x="310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1" name="Rectangle 100"/>
            <p:cNvSpPr/>
            <p:nvPr/>
          </p:nvSpPr>
          <p:spPr bwMode="auto">
            <a:xfrm>
              <a:off x="325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" name="Rectangle 101"/>
            <p:cNvSpPr/>
            <p:nvPr/>
          </p:nvSpPr>
          <p:spPr bwMode="auto">
            <a:xfrm>
              <a:off x="340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" name="Rectangle 102"/>
            <p:cNvSpPr/>
            <p:nvPr/>
          </p:nvSpPr>
          <p:spPr bwMode="auto">
            <a:xfrm>
              <a:off x="356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" name="Rectangle 103"/>
            <p:cNvSpPr/>
            <p:nvPr/>
          </p:nvSpPr>
          <p:spPr bwMode="auto">
            <a:xfrm>
              <a:off x="371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5" name="Rectangle 104"/>
            <p:cNvSpPr/>
            <p:nvPr/>
          </p:nvSpPr>
          <p:spPr bwMode="auto">
            <a:xfrm>
              <a:off x="386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" name="Rectangle 105"/>
            <p:cNvSpPr/>
            <p:nvPr/>
          </p:nvSpPr>
          <p:spPr bwMode="auto">
            <a:xfrm>
              <a:off x="401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Rectangle 106"/>
            <p:cNvSpPr/>
            <p:nvPr/>
          </p:nvSpPr>
          <p:spPr bwMode="auto">
            <a:xfrm>
              <a:off x="416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Rectangle 107"/>
            <p:cNvSpPr/>
            <p:nvPr/>
          </p:nvSpPr>
          <p:spPr bwMode="auto">
            <a:xfrm>
              <a:off x="432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" name="Rectangle 108"/>
            <p:cNvSpPr/>
            <p:nvPr/>
          </p:nvSpPr>
          <p:spPr bwMode="auto">
            <a:xfrm>
              <a:off x="447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0" name="Rectangle 109"/>
            <p:cNvSpPr/>
            <p:nvPr/>
          </p:nvSpPr>
          <p:spPr bwMode="auto">
            <a:xfrm>
              <a:off x="462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1" name="Rectangle 110"/>
            <p:cNvSpPr/>
            <p:nvPr/>
          </p:nvSpPr>
          <p:spPr bwMode="auto">
            <a:xfrm>
              <a:off x="477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2" name="Rectangle 111"/>
            <p:cNvSpPr/>
            <p:nvPr/>
          </p:nvSpPr>
          <p:spPr bwMode="auto">
            <a:xfrm>
              <a:off x="493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3" name="Rectangle 112"/>
            <p:cNvSpPr/>
            <p:nvPr/>
          </p:nvSpPr>
          <p:spPr bwMode="auto">
            <a:xfrm>
              <a:off x="508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4" name="Rectangle 113"/>
            <p:cNvSpPr/>
            <p:nvPr/>
          </p:nvSpPr>
          <p:spPr bwMode="auto">
            <a:xfrm>
              <a:off x="523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 bwMode="auto">
            <a:xfrm>
              <a:off x="538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554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569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/>
            <p:cNvSpPr/>
            <p:nvPr/>
          </p:nvSpPr>
          <p:spPr bwMode="auto">
            <a:xfrm>
              <a:off x="584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9" name="Rectangle 118"/>
            <p:cNvSpPr/>
            <p:nvPr/>
          </p:nvSpPr>
          <p:spPr bwMode="auto">
            <a:xfrm>
              <a:off x="599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0" name="Rectangle 119"/>
            <p:cNvSpPr/>
            <p:nvPr/>
          </p:nvSpPr>
          <p:spPr bwMode="auto">
            <a:xfrm>
              <a:off x="615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1" name="Rectangle 120"/>
            <p:cNvSpPr/>
            <p:nvPr/>
          </p:nvSpPr>
          <p:spPr bwMode="auto">
            <a:xfrm>
              <a:off x="630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 bwMode="auto">
            <a:xfrm>
              <a:off x="6455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Rectangle 122"/>
            <p:cNvSpPr/>
            <p:nvPr/>
          </p:nvSpPr>
          <p:spPr bwMode="auto">
            <a:xfrm>
              <a:off x="6608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4" name="Rectangle 123"/>
            <p:cNvSpPr/>
            <p:nvPr/>
          </p:nvSpPr>
          <p:spPr bwMode="auto">
            <a:xfrm>
              <a:off x="676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" name="Rectangle 124"/>
            <p:cNvSpPr/>
            <p:nvPr/>
          </p:nvSpPr>
          <p:spPr bwMode="auto">
            <a:xfrm>
              <a:off x="691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6" name="Rectangle 125"/>
            <p:cNvSpPr/>
            <p:nvPr/>
          </p:nvSpPr>
          <p:spPr bwMode="auto">
            <a:xfrm>
              <a:off x="706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721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Rectangle 127"/>
            <p:cNvSpPr/>
            <p:nvPr/>
          </p:nvSpPr>
          <p:spPr bwMode="auto">
            <a:xfrm>
              <a:off x="737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752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767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1" name="Rectangle 130"/>
            <p:cNvSpPr/>
            <p:nvPr/>
          </p:nvSpPr>
          <p:spPr bwMode="auto">
            <a:xfrm>
              <a:off x="782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2" name="Rectangle 131"/>
            <p:cNvSpPr/>
            <p:nvPr/>
          </p:nvSpPr>
          <p:spPr bwMode="auto">
            <a:xfrm>
              <a:off x="797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3" name="Rectangle 132"/>
            <p:cNvSpPr/>
            <p:nvPr/>
          </p:nvSpPr>
          <p:spPr bwMode="auto">
            <a:xfrm>
              <a:off x="813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4" name="Rectangle 133"/>
            <p:cNvSpPr/>
            <p:nvPr/>
          </p:nvSpPr>
          <p:spPr bwMode="auto">
            <a:xfrm>
              <a:off x="828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5" name="Rectangle 134"/>
            <p:cNvSpPr/>
            <p:nvPr/>
          </p:nvSpPr>
          <p:spPr bwMode="auto">
            <a:xfrm>
              <a:off x="843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6" name="Rectangle 135"/>
            <p:cNvSpPr/>
            <p:nvPr/>
          </p:nvSpPr>
          <p:spPr bwMode="auto">
            <a:xfrm>
              <a:off x="858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7" name="Rectangle 136"/>
            <p:cNvSpPr/>
            <p:nvPr/>
          </p:nvSpPr>
          <p:spPr bwMode="auto">
            <a:xfrm>
              <a:off x="874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8" name="Rectangle 137"/>
            <p:cNvSpPr/>
            <p:nvPr/>
          </p:nvSpPr>
          <p:spPr bwMode="auto">
            <a:xfrm>
              <a:off x="889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" name="Rectangle 138"/>
            <p:cNvSpPr/>
            <p:nvPr/>
          </p:nvSpPr>
          <p:spPr bwMode="auto">
            <a:xfrm>
              <a:off x="904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0" name="Rectangle 139"/>
            <p:cNvSpPr/>
            <p:nvPr/>
          </p:nvSpPr>
          <p:spPr bwMode="auto">
            <a:xfrm>
              <a:off x="919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Rectangle 140"/>
            <p:cNvSpPr/>
            <p:nvPr/>
          </p:nvSpPr>
          <p:spPr bwMode="auto">
            <a:xfrm>
              <a:off x="935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2" name="Rectangle 141"/>
            <p:cNvSpPr/>
            <p:nvPr/>
          </p:nvSpPr>
          <p:spPr bwMode="auto">
            <a:xfrm>
              <a:off x="950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3" name="Rectangle 142"/>
            <p:cNvSpPr/>
            <p:nvPr/>
          </p:nvSpPr>
          <p:spPr bwMode="auto">
            <a:xfrm>
              <a:off x="965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4" name="Rectangle 143"/>
            <p:cNvSpPr/>
            <p:nvPr/>
          </p:nvSpPr>
          <p:spPr bwMode="auto">
            <a:xfrm>
              <a:off x="980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Rectangle 144"/>
            <p:cNvSpPr/>
            <p:nvPr/>
          </p:nvSpPr>
          <p:spPr bwMode="auto">
            <a:xfrm>
              <a:off x="996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6" name="Rectangle 145"/>
            <p:cNvSpPr/>
            <p:nvPr/>
          </p:nvSpPr>
          <p:spPr bwMode="auto">
            <a:xfrm>
              <a:off x="1011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2920094" y="5503791"/>
            <a:ext cx="8382000" cy="609600"/>
            <a:chOff x="1883774" y="3326501"/>
            <a:chExt cx="8382000" cy="609600"/>
          </a:xfrm>
        </p:grpSpPr>
        <p:sp>
          <p:nvSpPr>
            <p:cNvPr id="148" name="Rectangle 147"/>
            <p:cNvSpPr/>
            <p:nvPr/>
          </p:nvSpPr>
          <p:spPr bwMode="auto">
            <a:xfrm>
              <a:off x="188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9" name="Rectangle 148"/>
            <p:cNvSpPr/>
            <p:nvPr/>
          </p:nvSpPr>
          <p:spPr bwMode="auto">
            <a:xfrm>
              <a:off x="203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0" name="Rectangle 149"/>
            <p:cNvSpPr/>
            <p:nvPr/>
          </p:nvSpPr>
          <p:spPr bwMode="auto">
            <a:xfrm>
              <a:off x="218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1" name="Rectangle 150"/>
            <p:cNvSpPr/>
            <p:nvPr/>
          </p:nvSpPr>
          <p:spPr bwMode="auto">
            <a:xfrm>
              <a:off x="234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Rectangle 151"/>
            <p:cNvSpPr/>
            <p:nvPr/>
          </p:nvSpPr>
          <p:spPr bwMode="auto">
            <a:xfrm>
              <a:off x="249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2645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4" name="Rectangle 153"/>
            <p:cNvSpPr/>
            <p:nvPr/>
          </p:nvSpPr>
          <p:spPr bwMode="auto">
            <a:xfrm>
              <a:off x="2798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Rectangle 154"/>
            <p:cNvSpPr/>
            <p:nvPr/>
          </p:nvSpPr>
          <p:spPr bwMode="auto">
            <a:xfrm>
              <a:off x="295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6" name="Rectangle 155"/>
            <p:cNvSpPr/>
            <p:nvPr/>
          </p:nvSpPr>
          <p:spPr bwMode="auto">
            <a:xfrm>
              <a:off x="310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7" name="Rectangle 156"/>
            <p:cNvSpPr/>
            <p:nvPr/>
          </p:nvSpPr>
          <p:spPr bwMode="auto">
            <a:xfrm>
              <a:off x="325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8" name="Rectangle 157"/>
            <p:cNvSpPr/>
            <p:nvPr/>
          </p:nvSpPr>
          <p:spPr bwMode="auto">
            <a:xfrm>
              <a:off x="340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9" name="Rectangle 158"/>
            <p:cNvSpPr/>
            <p:nvPr/>
          </p:nvSpPr>
          <p:spPr bwMode="auto">
            <a:xfrm>
              <a:off x="356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0" name="Rectangle 159"/>
            <p:cNvSpPr/>
            <p:nvPr/>
          </p:nvSpPr>
          <p:spPr bwMode="auto">
            <a:xfrm>
              <a:off x="371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1" name="Rectangle 160"/>
            <p:cNvSpPr/>
            <p:nvPr/>
          </p:nvSpPr>
          <p:spPr bwMode="auto">
            <a:xfrm>
              <a:off x="386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2" name="Rectangle 161"/>
            <p:cNvSpPr/>
            <p:nvPr/>
          </p:nvSpPr>
          <p:spPr bwMode="auto">
            <a:xfrm>
              <a:off x="401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3" name="Rectangle 162"/>
            <p:cNvSpPr/>
            <p:nvPr/>
          </p:nvSpPr>
          <p:spPr bwMode="auto">
            <a:xfrm>
              <a:off x="416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4" name="Rectangle 163"/>
            <p:cNvSpPr/>
            <p:nvPr/>
          </p:nvSpPr>
          <p:spPr bwMode="auto">
            <a:xfrm>
              <a:off x="432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5" name="Rectangle 164"/>
            <p:cNvSpPr/>
            <p:nvPr/>
          </p:nvSpPr>
          <p:spPr bwMode="auto">
            <a:xfrm>
              <a:off x="447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6" name="Rectangle 165"/>
            <p:cNvSpPr/>
            <p:nvPr/>
          </p:nvSpPr>
          <p:spPr bwMode="auto">
            <a:xfrm>
              <a:off x="462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7" name="Rectangle 166"/>
            <p:cNvSpPr/>
            <p:nvPr/>
          </p:nvSpPr>
          <p:spPr bwMode="auto">
            <a:xfrm>
              <a:off x="477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8" name="Rectangle 167"/>
            <p:cNvSpPr/>
            <p:nvPr/>
          </p:nvSpPr>
          <p:spPr bwMode="auto">
            <a:xfrm>
              <a:off x="493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9" name="Rectangle 168"/>
            <p:cNvSpPr/>
            <p:nvPr/>
          </p:nvSpPr>
          <p:spPr bwMode="auto">
            <a:xfrm>
              <a:off x="508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523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1" name="Rectangle 170"/>
            <p:cNvSpPr/>
            <p:nvPr/>
          </p:nvSpPr>
          <p:spPr bwMode="auto">
            <a:xfrm>
              <a:off x="538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2" name="Rectangle 171"/>
            <p:cNvSpPr/>
            <p:nvPr/>
          </p:nvSpPr>
          <p:spPr bwMode="auto">
            <a:xfrm>
              <a:off x="554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3" name="Rectangle 172"/>
            <p:cNvSpPr/>
            <p:nvPr/>
          </p:nvSpPr>
          <p:spPr bwMode="auto">
            <a:xfrm>
              <a:off x="569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4" name="Rectangle 173"/>
            <p:cNvSpPr/>
            <p:nvPr/>
          </p:nvSpPr>
          <p:spPr bwMode="auto">
            <a:xfrm>
              <a:off x="584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5" name="Rectangle 174"/>
            <p:cNvSpPr/>
            <p:nvPr/>
          </p:nvSpPr>
          <p:spPr bwMode="auto">
            <a:xfrm>
              <a:off x="599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6" name="Rectangle 175"/>
            <p:cNvSpPr/>
            <p:nvPr/>
          </p:nvSpPr>
          <p:spPr bwMode="auto">
            <a:xfrm>
              <a:off x="615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7" name="Rectangle 176"/>
            <p:cNvSpPr/>
            <p:nvPr/>
          </p:nvSpPr>
          <p:spPr bwMode="auto">
            <a:xfrm>
              <a:off x="630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8" name="Rectangle 177"/>
            <p:cNvSpPr/>
            <p:nvPr/>
          </p:nvSpPr>
          <p:spPr bwMode="auto">
            <a:xfrm>
              <a:off x="6455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9" name="Rectangle 178"/>
            <p:cNvSpPr/>
            <p:nvPr/>
          </p:nvSpPr>
          <p:spPr bwMode="auto">
            <a:xfrm>
              <a:off x="6608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0" name="Rectangle 179"/>
            <p:cNvSpPr/>
            <p:nvPr/>
          </p:nvSpPr>
          <p:spPr bwMode="auto">
            <a:xfrm>
              <a:off x="676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1" name="Rectangle 180"/>
            <p:cNvSpPr/>
            <p:nvPr/>
          </p:nvSpPr>
          <p:spPr bwMode="auto">
            <a:xfrm>
              <a:off x="691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2" name="Rectangle 181"/>
            <p:cNvSpPr/>
            <p:nvPr/>
          </p:nvSpPr>
          <p:spPr bwMode="auto">
            <a:xfrm>
              <a:off x="706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3" name="Rectangle 182"/>
            <p:cNvSpPr/>
            <p:nvPr/>
          </p:nvSpPr>
          <p:spPr bwMode="auto">
            <a:xfrm>
              <a:off x="721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4" name="Rectangle 183"/>
            <p:cNvSpPr/>
            <p:nvPr/>
          </p:nvSpPr>
          <p:spPr bwMode="auto">
            <a:xfrm>
              <a:off x="737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5" name="Rectangle 184"/>
            <p:cNvSpPr/>
            <p:nvPr/>
          </p:nvSpPr>
          <p:spPr bwMode="auto">
            <a:xfrm>
              <a:off x="752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6" name="Rectangle 185"/>
            <p:cNvSpPr/>
            <p:nvPr/>
          </p:nvSpPr>
          <p:spPr bwMode="auto">
            <a:xfrm>
              <a:off x="767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7" name="Rectangle 186"/>
            <p:cNvSpPr/>
            <p:nvPr/>
          </p:nvSpPr>
          <p:spPr bwMode="auto">
            <a:xfrm>
              <a:off x="782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8" name="Rectangle 187"/>
            <p:cNvSpPr/>
            <p:nvPr/>
          </p:nvSpPr>
          <p:spPr bwMode="auto">
            <a:xfrm>
              <a:off x="797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9" name="Rectangle 188"/>
            <p:cNvSpPr/>
            <p:nvPr/>
          </p:nvSpPr>
          <p:spPr bwMode="auto">
            <a:xfrm>
              <a:off x="813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0" name="Rectangle 189"/>
            <p:cNvSpPr/>
            <p:nvPr/>
          </p:nvSpPr>
          <p:spPr bwMode="auto">
            <a:xfrm>
              <a:off x="828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843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2" name="Rectangle 191"/>
            <p:cNvSpPr/>
            <p:nvPr/>
          </p:nvSpPr>
          <p:spPr bwMode="auto">
            <a:xfrm>
              <a:off x="858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3" name="Rectangle 192"/>
            <p:cNvSpPr/>
            <p:nvPr/>
          </p:nvSpPr>
          <p:spPr bwMode="auto">
            <a:xfrm>
              <a:off x="874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4" name="Rectangle 193"/>
            <p:cNvSpPr/>
            <p:nvPr/>
          </p:nvSpPr>
          <p:spPr bwMode="auto">
            <a:xfrm>
              <a:off x="889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5" name="Rectangle 194"/>
            <p:cNvSpPr/>
            <p:nvPr/>
          </p:nvSpPr>
          <p:spPr bwMode="auto">
            <a:xfrm>
              <a:off x="904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6" name="Rectangle 195"/>
            <p:cNvSpPr/>
            <p:nvPr/>
          </p:nvSpPr>
          <p:spPr bwMode="auto">
            <a:xfrm>
              <a:off x="919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7" name="Rectangle 196"/>
            <p:cNvSpPr/>
            <p:nvPr/>
          </p:nvSpPr>
          <p:spPr bwMode="auto">
            <a:xfrm>
              <a:off x="935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8" name="Rectangle 197"/>
            <p:cNvSpPr/>
            <p:nvPr/>
          </p:nvSpPr>
          <p:spPr bwMode="auto">
            <a:xfrm>
              <a:off x="950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9" name="Rectangle 198"/>
            <p:cNvSpPr/>
            <p:nvPr/>
          </p:nvSpPr>
          <p:spPr bwMode="auto">
            <a:xfrm>
              <a:off x="965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0" name="Rectangle 199"/>
            <p:cNvSpPr/>
            <p:nvPr/>
          </p:nvSpPr>
          <p:spPr bwMode="auto">
            <a:xfrm>
              <a:off x="980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1" name="Rectangle 200"/>
            <p:cNvSpPr/>
            <p:nvPr/>
          </p:nvSpPr>
          <p:spPr bwMode="auto">
            <a:xfrm>
              <a:off x="996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2" name="Rectangle 201"/>
            <p:cNvSpPr/>
            <p:nvPr/>
          </p:nvSpPr>
          <p:spPr bwMode="auto">
            <a:xfrm>
              <a:off x="1011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392965" y="3533865"/>
            <a:ext cx="1327294" cy="678261"/>
            <a:chOff x="1375377" y="3791348"/>
            <a:chExt cx="1327294" cy="678261"/>
          </a:xfrm>
        </p:grpSpPr>
        <p:sp>
          <p:nvSpPr>
            <p:cNvPr id="204" name="Rectangle 203"/>
            <p:cNvSpPr/>
            <p:nvPr/>
          </p:nvSpPr>
          <p:spPr>
            <a:xfrm>
              <a:off x="1375377" y="4003158"/>
              <a:ext cx="397735" cy="4664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smtClean="0">
                  <a:solidFill>
                    <a:schemeClr val="accent6"/>
                  </a:solidFill>
                </a:rPr>
                <a:t>a</a:t>
              </a:r>
              <a:endParaRPr lang="en-US" sz="2400" dirty="0">
                <a:solidFill>
                  <a:schemeClr val="accent6"/>
                </a:solidFill>
              </a:endParaRPr>
            </a:p>
          </p:txBody>
        </p:sp>
        <p:sp>
          <p:nvSpPr>
            <p:cNvPr id="205" name="Down Arrow 204"/>
            <p:cNvSpPr/>
            <p:nvPr/>
          </p:nvSpPr>
          <p:spPr bwMode="auto">
            <a:xfrm rot="14607173">
              <a:off x="2071052" y="3464528"/>
              <a:ext cx="304800" cy="958439"/>
            </a:xfrm>
            <a:prstGeom prst="down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06" name="Group 205"/>
          <p:cNvGrpSpPr/>
          <p:nvPr/>
        </p:nvGrpSpPr>
        <p:grpSpPr>
          <a:xfrm>
            <a:off x="1392965" y="4770951"/>
            <a:ext cx="1327294" cy="689836"/>
            <a:chOff x="1375377" y="3791348"/>
            <a:chExt cx="1327294" cy="689836"/>
          </a:xfrm>
        </p:grpSpPr>
        <p:sp>
          <p:nvSpPr>
            <p:cNvPr id="207" name="Rectangle 206"/>
            <p:cNvSpPr/>
            <p:nvPr/>
          </p:nvSpPr>
          <p:spPr>
            <a:xfrm>
              <a:off x="1375377" y="4014733"/>
              <a:ext cx="397735" cy="4664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smtClean="0">
                  <a:solidFill>
                    <a:schemeClr val="accent6"/>
                  </a:solidFill>
                </a:rPr>
                <a:t>b</a:t>
              </a:r>
              <a:endParaRPr lang="en-US" sz="2400" dirty="0">
                <a:solidFill>
                  <a:schemeClr val="accent6"/>
                </a:solidFill>
              </a:endParaRPr>
            </a:p>
          </p:txBody>
        </p:sp>
        <p:sp>
          <p:nvSpPr>
            <p:cNvPr id="208" name="Down Arrow 207"/>
            <p:cNvSpPr/>
            <p:nvPr/>
          </p:nvSpPr>
          <p:spPr bwMode="auto">
            <a:xfrm rot="14607173">
              <a:off x="2071052" y="3464528"/>
              <a:ext cx="304800" cy="958439"/>
            </a:xfrm>
            <a:prstGeom prst="down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09" name="Group 208"/>
          <p:cNvGrpSpPr/>
          <p:nvPr/>
        </p:nvGrpSpPr>
        <p:grpSpPr>
          <a:xfrm>
            <a:off x="1420589" y="5960950"/>
            <a:ext cx="1327294" cy="689836"/>
            <a:chOff x="1375377" y="3791348"/>
            <a:chExt cx="1327294" cy="689836"/>
          </a:xfrm>
        </p:grpSpPr>
        <p:sp>
          <p:nvSpPr>
            <p:cNvPr id="210" name="Rectangle 209"/>
            <p:cNvSpPr/>
            <p:nvPr/>
          </p:nvSpPr>
          <p:spPr>
            <a:xfrm>
              <a:off x="1375377" y="4014733"/>
              <a:ext cx="397735" cy="4664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accent6"/>
                  </a:solidFill>
                </a:rPr>
                <a:t>c</a:t>
              </a:r>
            </a:p>
          </p:txBody>
        </p:sp>
        <p:sp>
          <p:nvSpPr>
            <p:cNvPr id="211" name="Down Arrow 210"/>
            <p:cNvSpPr/>
            <p:nvPr/>
          </p:nvSpPr>
          <p:spPr bwMode="auto">
            <a:xfrm rot="14607173">
              <a:off x="2071052" y="3464528"/>
              <a:ext cx="304800" cy="958439"/>
            </a:xfrm>
            <a:prstGeom prst="down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913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Motivating example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420589" y="1542551"/>
            <a:ext cx="932361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mul_flt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*a,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 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*b,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*c) {</a:t>
            </a:r>
            <a:endParaRPr lang="en-US" sz="2000" dirty="0">
              <a:solidFill>
                <a:srgbClr val="569CD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&lt;1000;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a[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b[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* c[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920094" y="3095871"/>
            <a:ext cx="8382000" cy="609600"/>
            <a:chOff x="1883774" y="3326501"/>
            <a:chExt cx="8382000" cy="609600"/>
          </a:xfrm>
        </p:grpSpPr>
        <p:sp>
          <p:nvSpPr>
            <p:cNvPr id="25" name="Rectangle 24"/>
            <p:cNvSpPr/>
            <p:nvPr/>
          </p:nvSpPr>
          <p:spPr bwMode="auto">
            <a:xfrm>
              <a:off x="188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203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18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234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249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645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798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295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310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325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340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356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371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386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401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416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432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447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462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477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93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508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23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38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554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569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584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599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615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630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6455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6608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Rectangle 56"/>
            <p:cNvSpPr/>
            <p:nvPr/>
          </p:nvSpPr>
          <p:spPr bwMode="auto">
            <a:xfrm>
              <a:off x="676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691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706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721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737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752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767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782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797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Rectangle 65"/>
            <p:cNvSpPr/>
            <p:nvPr/>
          </p:nvSpPr>
          <p:spPr bwMode="auto">
            <a:xfrm>
              <a:off x="813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7" name="Rectangle 66"/>
            <p:cNvSpPr/>
            <p:nvPr/>
          </p:nvSpPr>
          <p:spPr bwMode="auto">
            <a:xfrm>
              <a:off x="828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 bwMode="auto">
            <a:xfrm>
              <a:off x="843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Rectangle 68"/>
            <p:cNvSpPr/>
            <p:nvPr/>
          </p:nvSpPr>
          <p:spPr bwMode="auto">
            <a:xfrm>
              <a:off x="858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874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Rectangle 70"/>
            <p:cNvSpPr/>
            <p:nvPr/>
          </p:nvSpPr>
          <p:spPr bwMode="auto">
            <a:xfrm>
              <a:off x="889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904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919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935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950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965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980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996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1011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2920094" y="4299831"/>
            <a:ext cx="8382000" cy="609600"/>
            <a:chOff x="1883774" y="3326501"/>
            <a:chExt cx="8382000" cy="609600"/>
          </a:xfrm>
        </p:grpSpPr>
        <p:sp>
          <p:nvSpPr>
            <p:cNvPr id="92" name="Rectangle 91"/>
            <p:cNvSpPr/>
            <p:nvPr/>
          </p:nvSpPr>
          <p:spPr bwMode="auto">
            <a:xfrm>
              <a:off x="1883774" y="3326501"/>
              <a:ext cx="152400" cy="609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3" name="Rectangle 92"/>
            <p:cNvSpPr/>
            <p:nvPr/>
          </p:nvSpPr>
          <p:spPr bwMode="auto">
            <a:xfrm>
              <a:off x="203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4" name="Rectangle 93"/>
            <p:cNvSpPr/>
            <p:nvPr/>
          </p:nvSpPr>
          <p:spPr bwMode="auto">
            <a:xfrm>
              <a:off x="218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5" name="Rectangle 94"/>
            <p:cNvSpPr/>
            <p:nvPr/>
          </p:nvSpPr>
          <p:spPr bwMode="auto">
            <a:xfrm>
              <a:off x="234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249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7" name="Rectangle 96"/>
            <p:cNvSpPr/>
            <p:nvPr/>
          </p:nvSpPr>
          <p:spPr bwMode="auto">
            <a:xfrm>
              <a:off x="2645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8" name="Rectangle 97"/>
            <p:cNvSpPr/>
            <p:nvPr/>
          </p:nvSpPr>
          <p:spPr bwMode="auto">
            <a:xfrm>
              <a:off x="2798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9" name="Rectangle 98"/>
            <p:cNvSpPr/>
            <p:nvPr/>
          </p:nvSpPr>
          <p:spPr bwMode="auto">
            <a:xfrm>
              <a:off x="295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0" name="Rectangle 99"/>
            <p:cNvSpPr/>
            <p:nvPr/>
          </p:nvSpPr>
          <p:spPr bwMode="auto">
            <a:xfrm>
              <a:off x="310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1" name="Rectangle 100"/>
            <p:cNvSpPr/>
            <p:nvPr/>
          </p:nvSpPr>
          <p:spPr bwMode="auto">
            <a:xfrm>
              <a:off x="325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" name="Rectangle 101"/>
            <p:cNvSpPr/>
            <p:nvPr/>
          </p:nvSpPr>
          <p:spPr bwMode="auto">
            <a:xfrm>
              <a:off x="340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" name="Rectangle 102"/>
            <p:cNvSpPr/>
            <p:nvPr/>
          </p:nvSpPr>
          <p:spPr bwMode="auto">
            <a:xfrm>
              <a:off x="356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" name="Rectangle 103"/>
            <p:cNvSpPr/>
            <p:nvPr/>
          </p:nvSpPr>
          <p:spPr bwMode="auto">
            <a:xfrm>
              <a:off x="371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5" name="Rectangle 104"/>
            <p:cNvSpPr/>
            <p:nvPr/>
          </p:nvSpPr>
          <p:spPr bwMode="auto">
            <a:xfrm>
              <a:off x="386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" name="Rectangle 105"/>
            <p:cNvSpPr/>
            <p:nvPr/>
          </p:nvSpPr>
          <p:spPr bwMode="auto">
            <a:xfrm>
              <a:off x="401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Rectangle 106"/>
            <p:cNvSpPr/>
            <p:nvPr/>
          </p:nvSpPr>
          <p:spPr bwMode="auto">
            <a:xfrm>
              <a:off x="416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Rectangle 107"/>
            <p:cNvSpPr/>
            <p:nvPr/>
          </p:nvSpPr>
          <p:spPr bwMode="auto">
            <a:xfrm>
              <a:off x="432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" name="Rectangle 108"/>
            <p:cNvSpPr/>
            <p:nvPr/>
          </p:nvSpPr>
          <p:spPr bwMode="auto">
            <a:xfrm>
              <a:off x="447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0" name="Rectangle 109"/>
            <p:cNvSpPr/>
            <p:nvPr/>
          </p:nvSpPr>
          <p:spPr bwMode="auto">
            <a:xfrm>
              <a:off x="462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1" name="Rectangle 110"/>
            <p:cNvSpPr/>
            <p:nvPr/>
          </p:nvSpPr>
          <p:spPr bwMode="auto">
            <a:xfrm>
              <a:off x="477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2" name="Rectangle 111"/>
            <p:cNvSpPr/>
            <p:nvPr/>
          </p:nvSpPr>
          <p:spPr bwMode="auto">
            <a:xfrm>
              <a:off x="493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3" name="Rectangle 112"/>
            <p:cNvSpPr/>
            <p:nvPr/>
          </p:nvSpPr>
          <p:spPr bwMode="auto">
            <a:xfrm>
              <a:off x="508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4" name="Rectangle 113"/>
            <p:cNvSpPr/>
            <p:nvPr/>
          </p:nvSpPr>
          <p:spPr bwMode="auto">
            <a:xfrm>
              <a:off x="523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 bwMode="auto">
            <a:xfrm>
              <a:off x="538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554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569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/>
            <p:cNvSpPr/>
            <p:nvPr/>
          </p:nvSpPr>
          <p:spPr bwMode="auto">
            <a:xfrm>
              <a:off x="584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9" name="Rectangle 118"/>
            <p:cNvSpPr/>
            <p:nvPr/>
          </p:nvSpPr>
          <p:spPr bwMode="auto">
            <a:xfrm>
              <a:off x="599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0" name="Rectangle 119"/>
            <p:cNvSpPr/>
            <p:nvPr/>
          </p:nvSpPr>
          <p:spPr bwMode="auto">
            <a:xfrm>
              <a:off x="615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1" name="Rectangle 120"/>
            <p:cNvSpPr/>
            <p:nvPr/>
          </p:nvSpPr>
          <p:spPr bwMode="auto">
            <a:xfrm>
              <a:off x="630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 bwMode="auto">
            <a:xfrm>
              <a:off x="6455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Rectangle 122"/>
            <p:cNvSpPr/>
            <p:nvPr/>
          </p:nvSpPr>
          <p:spPr bwMode="auto">
            <a:xfrm>
              <a:off x="6608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4" name="Rectangle 123"/>
            <p:cNvSpPr/>
            <p:nvPr/>
          </p:nvSpPr>
          <p:spPr bwMode="auto">
            <a:xfrm>
              <a:off x="676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" name="Rectangle 124"/>
            <p:cNvSpPr/>
            <p:nvPr/>
          </p:nvSpPr>
          <p:spPr bwMode="auto">
            <a:xfrm>
              <a:off x="691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6" name="Rectangle 125"/>
            <p:cNvSpPr/>
            <p:nvPr/>
          </p:nvSpPr>
          <p:spPr bwMode="auto">
            <a:xfrm>
              <a:off x="706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721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Rectangle 127"/>
            <p:cNvSpPr/>
            <p:nvPr/>
          </p:nvSpPr>
          <p:spPr bwMode="auto">
            <a:xfrm>
              <a:off x="737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752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767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1" name="Rectangle 130"/>
            <p:cNvSpPr/>
            <p:nvPr/>
          </p:nvSpPr>
          <p:spPr bwMode="auto">
            <a:xfrm>
              <a:off x="782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2" name="Rectangle 131"/>
            <p:cNvSpPr/>
            <p:nvPr/>
          </p:nvSpPr>
          <p:spPr bwMode="auto">
            <a:xfrm>
              <a:off x="797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3" name="Rectangle 132"/>
            <p:cNvSpPr/>
            <p:nvPr/>
          </p:nvSpPr>
          <p:spPr bwMode="auto">
            <a:xfrm>
              <a:off x="813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4" name="Rectangle 133"/>
            <p:cNvSpPr/>
            <p:nvPr/>
          </p:nvSpPr>
          <p:spPr bwMode="auto">
            <a:xfrm>
              <a:off x="828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5" name="Rectangle 134"/>
            <p:cNvSpPr/>
            <p:nvPr/>
          </p:nvSpPr>
          <p:spPr bwMode="auto">
            <a:xfrm>
              <a:off x="843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6" name="Rectangle 135"/>
            <p:cNvSpPr/>
            <p:nvPr/>
          </p:nvSpPr>
          <p:spPr bwMode="auto">
            <a:xfrm>
              <a:off x="858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7" name="Rectangle 136"/>
            <p:cNvSpPr/>
            <p:nvPr/>
          </p:nvSpPr>
          <p:spPr bwMode="auto">
            <a:xfrm>
              <a:off x="874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8" name="Rectangle 137"/>
            <p:cNvSpPr/>
            <p:nvPr/>
          </p:nvSpPr>
          <p:spPr bwMode="auto">
            <a:xfrm>
              <a:off x="889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" name="Rectangle 138"/>
            <p:cNvSpPr/>
            <p:nvPr/>
          </p:nvSpPr>
          <p:spPr bwMode="auto">
            <a:xfrm>
              <a:off x="904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0" name="Rectangle 139"/>
            <p:cNvSpPr/>
            <p:nvPr/>
          </p:nvSpPr>
          <p:spPr bwMode="auto">
            <a:xfrm>
              <a:off x="919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Rectangle 140"/>
            <p:cNvSpPr/>
            <p:nvPr/>
          </p:nvSpPr>
          <p:spPr bwMode="auto">
            <a:xfrm>
              <a:off x="935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2" name="Rectangle 141"/>
            <p:cNvSpPr/>
            <p:nvPr/>
          </p:nvSpPr>
          <p:spPr bwMode="auto">
            <a:xfrm>
              <a:off x="950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3" name="Rectangle 142"/>
            <p:cNvSpPr/>
            <p:nvPr/>
          </p:nvSpPr>
          <p:spPr bwMode="auto">
            <a:xfrm>
              <a:off x="965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4" name="Rectangle 143"/>
            <p:cNvSpPr/>
            <p:nvPr/>
          </p:nvSpPr>
          <p:spPr bwMode="auto">
            <a:xfrm>
              <a:off x="980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Rectangle 144"/>
            <p:cNvSpPr/>
            <p:nvPr/>
          </p:nvSpPr>
          <p:spPr bwMode="auto">
            <a:xfrm>
              <a:off x="996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6" name="Rectangle 145"/>
            <p:cNvSpPr/>
            <p:nvPr/>
          </p:nvSpPr>
          <p:spPr bwMode="auto">
            <a:xfrm>
              <a:off x="1011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2920094" y="5503791"/>
            <a:ext cx="8382000" cy="609600"/>
            <a:chOff x="1883774" y="3326501"/>
            <a:chExt cx="8382000" cy="609600"/>
          </a:xfrm>
        </p:grpSpPr>
        <p:sp>
          <p:nvSpPr>
            <p:cNvPr id="148" name="Rectangle 147"/>
            <p:cNvSpPr/>
            <p:nvPr/>
          </p:nvSpPr>
          <p:spPr bwMode="auto">
            <a:xfrm>
              <a:off x="1883774" y="3326501"/>
              <a:ext cx="152400" cy="609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9" name="Rectangle 148"/>
            <p:cNvSpPr/>
            <p:nvPr/>
          </p:nvSpPr>
          <p:spPr bwMode="auto">
            <a:xfrm>
              <a:off x="203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0" name="Rectangle 149"/>
            <p:cNvSpPr/>
            <p:nvPr/>
          </p:nvSpPr>
          <p:spPr bwMode="auto">
            <a:xfrm>
              <a:off x="218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1" name="Rectangle 150"/>
            <p:cNvSpPr/>
            <p:nvPr/>
          </p:nvSpPr>
          <p:spPr bwMode="auto">
            <a:xfrm>
              <a:off x="234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Rectangle 151"/>
            <p:cNvSpPr/>
            <p:nvPr/>
          </p:nvSpPr>
          <p:spPr bwMode="auto">
            <a:xfrm>
              <a:off x="249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2645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4" name="Rectangle 153"/>
            <p:cNvSpPr/>
            <p:nvPr/>
          </p:nvSpPr>
          <p:spPr bwMode="auto">
            <a:xfrm>
              <a:off x="2798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Rectangle 154"/>
            <p:cNvSpPr/>
            <p:nvPr/>
          </p:nvSpPr>
          <p:spPr bwMode="auto">
            <a:xfrm>
              <a:off x="295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6" name="Rectangle 155"/>
            <p:cNvSpPr/>
            <p:nvPr/>
          </p:nvSpPr>
          <p:spPr bwMode="auto">
            <a:xfrm>
              <a:off x="310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7" name="Rectangle 156"/>
            <p:cNvSpPr/>
            <p:nvPr/>
          </p:nvSpPr>
          <p:spPr bwMode="auto">
            <a:xfrm>
              <a:off x="325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8" name="Rectangle 157"/>
            <p:cNvSpPr/>
            <p:nvPr/>
          </p:nvSpPr>
          <p:spPr bwMode="auto">
            <a:xfrm>
              <a:off x="340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9" name="Rectangle 158"/>
            <p:cNvSpPr/>
            <p:nvPr/>
          </p:nvSpPr>
          <p:spPr bwMode="auto">
            <a:xfrm>
              <a:off x="356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0" name="Rectangle 159"/>
            <p:cNvSpPr/>
            <p:nvPr/>
          </p:nvSpPr>
          <p:spPr bwMode="auto">
            <a:xfrm>
              <a:off x="371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1" name="Rectangle 160"/>
            <p:cNvSpPr/>
            <p:nvPr/>
          </p:nvSpPr>
          <p:spPr bwMode="auto">
            <a:xfrm>
              <a:off x="386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2" name="Rectangle 161"/>
            <p:cNvSpPr/>
            <p:nvPr/>
          </p:nvSpPr>
          <p:spPr bwMode="auto">
            <a:xfrm>
              <a:off x="401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3" name="Rectangle 162"/>
            <p:cNvSpPr/>
            <p:nvPr/>
          </p:nvSpPr>
          <p:spPr bwMode="auto">
            <a:xfrm>
              <a:off x="416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4" name="Rectangle 163"/>
            <p:cNvSpPr/>
            <p:nvPr/>
          </p:nvSpPr>
          <p:spPr bwMode="auto">
            <a:xfrm>
              <a:off x="432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5" name="Rectangle 164"/>
            <p:cNvSpPr/>
            <p:nvPr/>
          </p:nvSpPr>
          <p:spPr bwMode="auto">
            <a:xfrm>
              <a:off x="447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6" name="Rectangle 165"/>
            <p:cNvSpPr/>
            <p:nvPr/>
          </p:nvSpPr>
          <p:spPr bwMode="auto">
            <a:xfrm>
              <a:off x="462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7" name="Rectangle 166"/>
            <p:cNvSpPr/>
            <p:nvPr/>
          </p:nvSpPr>
          <p:spPr bwMode="auto">
            <a:xfrm>
              <a:off x="477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8" name="Rectangle 167"/>
            <p:cNvSpPr/>
            <p:nvPr/>
          </p:nvSpPr>
          <p:spPr bwMode="auto">
            <a:xfrm>
              <a:off x="493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9" name="Rectangle 168"/>
            <p:cNvSpPr/>
            <p:nvPr/>
          </p:nvSpPr>
          <p:spPr bwMode="auto">
            <a:xfrm>
              <a:off x="508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523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1" name="Rectangle 170"/>
            <p:cNvSpPr/>
            <p:nvPr/>
          </p:nvSpPr>
          <p:spPr bwMode="auto">
            <a:xfrm>
              <a:off x="538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2" name="Rectangle 171"/>
            <p:cNvSpPr/>
            <p:nvPr/>
          </p:nvSpPr>
          <p:spPr bwMode="auto">
            <a:xfrm>
              <a:off x="554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3" name="Rectangle 172"/>
            <p:cNvSpPr/>
            <p:nvPr/>
          </p:nvSpPr>
          <p:spPr bwMode="auto">
            <a:xfrm>
              <a:off x="569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4" name="Rectangle 173"/>
            <p:cNvSpPr/>
            <p:nvPr/>
          </p:nvSpPr>
          <p:spPr bwMode="auto">
            <a:xfrm>
              <a:off x="584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5" name="Rectangle 174"/>
            <p:cNvSpPr/>
            <p:nvPr/>
          </p:nvSpPr>
          <p:spPr bwMode="auto">
            <a:xfrm>
              <a:off x="599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6" name="Rectangle 175"/>
            <p:cNvSpPr/>
            <p:nvPr/>
          </p:nvSpPr>
          <p:spPr bwMode="auto">
            <a:xfrm>
              <a:off x="615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7" name="Rectangle 176"/>
            <p:cNvSpPr/>
            <p:nvPr/>
          </p:nvSpPr>
          <p:spPr bwMode="auto">
            <a:xfrm>
              <a:off x="630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8" name="Rectangle 177"/>
            <p:cNvSpPr/>
            <p:nvPr/>
          </p:nvSpPr>
          <p:spPr bwMode="auto">
            <a:xfrm>
              <a:off x="6455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9" name="Rectangle 178"/>
            <p:cNvSpPr/>
            <p:nvPr/>
          </p:nvSpPr>
          <p:spPr bwMode="auto">
            <a:xfrm>
              <a:off x="6608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0" name="Rectangle 179"/>
            <p:cNvSpPr/>
            <p:nvPr/>
          </p:nvSpPr>
          <p:spPr bwMode="auto">
            <a:xfrm>
              <a:off x="676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1" name="Rectangle 180"/>
            <p:cNvSpPr/>
            <p:nvPr/>
          </p:nvSpPr>
          <p:spPr bwMode="auto">
            <a:xfrm>
              <a:off x="691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2" name="Rectangle 181"/>
            <p:cNvSpPr/>
            <p:nvPr/>
          </p:nvSpPr>
          <p:spPr bwMode="auto">
            <a:xfrm>
              <a:off x="706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3" name="Rectangle 182"/>
            <p:cNvSpPr/>
            <p:nvPr/>
          </p:nvSpPr>
          <p:spPr bwMode="auto">
            <a:xfrm>
              <a:off x="721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4" name="Rectangle 183"/>
            <p:cNvSpPr/>
            <p:nvPr/>
          </p:nvSpPr>
          <p:spPr bwMode="auto">
            <a:xfrm>
              <a:off x="737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5" name="Rectangle 184"/>
            <p:cNvSpPr/>
            <p:nvPr/>
          </p:nvSpPr>
          <p:spPr bwMode="auto">
            <a:xfrm>
              <a:off x="752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6" name="Rectangle 185"/>
            <p:cNvSpPr/>
            <p:nvPr/>
          </p:nvSpPr>
          <p:spPr bwMode="auto">
            <a:xfrm>
              <a:off x="767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7" name="Rectangle 186"/>
            <p:cNvSpPr/>
            <p:nvPr/>
          </p:nvSpPr>
          <p:spPr bwMode="auto">
            <a:xfrm>
              <a:off x="782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8" name="Rectangle 187"/>
            <p:cNvSpPr/>
            <p:nvPr/>
          </p:nvSpPr>
          <p:spPr bwMode="auto">
            <a:xfrm>
              <a:off x="797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9" name="Rectangle 188"/>
            <p:cNvSpPr/>
            <p:nvPr/>
          </p:nvSpPr>
          <p:spPr bwMode="auto">
            <a:xfrm>
              <a:off x="813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0" name="Rectangle 189"/>
            <p:cNvSpPr/>
            <p:nvPr/>
          </p:nvSpPr>
          <p:spPr bwMode="auto">
            <a:xfrm>
              <a:off x="828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843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2" name="Rectangle 191"/>
            <p:cNvSpPr/>
            <p:nvPr/>
          </p:nvSpPr>
          <p:spPr bwMode="auto">
            <a:xfrm>
              <a:off x="858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3" name="Rectangle 192"/>
            <p:cNvSpPr/>
            <p:nvPr/>
          </p:nvSpPr>
          <p:spPr bwMode="auto">
            <a:xfrm>
              <a:off x="874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4" name="Rectangle 193"/>
            <p:cNvSpPr/>
            <p:nvPr/>
          </p:nvSpPr>
          <p:spPr bwMode="auto">
            <a:xfrm>
              <a:off x="889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5" name="Rectangle 194"/>
            <p:cNvSpPr/>
            <p:nvPr/>
          </p:nvSpPr>
          <p:spPr bwMode="auto">
            <a:xfrm>
              <a:off x="904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6" name="Rectangle 195"/>
            <p:cNvSpPr/>
            <p:nvPr/>
          </p:nvSpPr>
          <p:spPr bwMode="auto">
            <a:xfrm>
              <a:off x="919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7" name="Rectangle 196"/>
            <p:cNvSpPr/>
            <p:nvPr/>
          </p:nvSpPr>
          <p:spPr bwMode="auto">
            <a:xfrm>
              <a:off x="935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8" name="Rectangle 197"/>
            <p:cNvSpPr/>
            <p:nvPr/>
          </p:nvSpPr>
          <p:spPr bwMode="auto">
            <a:xfrm>
              <a:off x="950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9" name="Rectangle 198"/>
            <p:cNvSpPr/>
            <p:nvPr/>
          </p:nvSpPr>
          <p:spPr bwMode="auto">
            <a:xfrm>
              <a:off x="965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0" name="Rectangle 199"/>
            <p:cNvSpPr/>
            <p:nvPr/>
          </p:nvSpPr>
          <p:spPr bwMode="auto">
            <a:xfrm>
              <a:off x="980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1" name="Rectangle 200"/>
            <p:cNvSpPr/>
            <p:nvPr/>
          </p:nvSpPr>
          <p:spPr bwMode="auto">
            <a:xfrm>
              <a:off x="996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2" name="Rectangle 201"/>
            <p:cNvSpPr/>
            <p:nvPr/>
          </p:nvSpPr>
          <p:spPr bwMode="auto">
            <a:xfrm>
              <a:off x="1011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392965" y="3533865"/>
            <a:ext cx="1327294" cy="678261"/>
            <a:chOff x="1375377" y="3791348"/>
            <a:chExt cx="1327294" cy="678261"/>
          </a:xfrm>
        </p:grpSpPr>
        <p:sp>
          <p:nvSpPr>
            <p:cNvPr id="204" name="Rectangle 203"/>
            <p:cNvSpPr/>
            <p:nvPr/>
          </p:nvSpPr>
          <p:spPr>
            <a:xfrm>
              <a:off x="1375377" y="4003158"/>
              <a:ext cx="397735" cy="4664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smtClean="0">
                  <a:solidFill>
                    <a:schemeClr val="accent6"/>
                  </a:solidFill>
                </a:rPr>
                <a:t>a</a:t>
              </a:r>
              <a:endParaRPr lang="en-US" sz="2400" dirty="0">
                <a:solidFill>
                  <a:schemeClr val="accent6"/>
                </a:solidFill>
              </a:endParaRPr>
            </a:p>
          </p:txBody>
        </p:sp>
        <p:sp>
          <p:nvSpPr>
            <p:cNvPr id="205" name="Down Arrow 204"/>
            <p:cNvSpPr/>
            <p:nvPr/>
          </p:nvSpPr>
          <p:spPr bwMode="auto">
            <a:xfrm rot="14607173">
              <a:off x="2071052" y="3464528"/>
              <a:ext cx="304800" cy="958439"/>
            </a:xfrm>
            <a:prstGeom prst="down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06" name="Group 205"/>
          <p:cNvGrpSpPr/>
          <p:nvPr/>
        </p:nvGrpSpPr>
        <p:grpSpPr>
          <a:xfrm>
            <a:off x="1392965" y="4770951"/>
            <a:ext cx="1327294" cy="689836"/>
            <a:chOff x="1375377" y="3791348"/>
            <a:chExt cx="1327294" cy="689836"/>
          </a:xfrm>
        </p:grpSpPr>
        <p:sp>
          <p:nvSpPr>
            <p:cNvPr id="207" name="Rectangle 206"/>
            <p:cNvSpPr/>
            <p:nvPr/>
          </p:nvSpPr>
          <p:spPr>
            <a:xfrm>
              <a:off x="1375377" y="4014733"/>
              <a:ext cx="397735" cy="4664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smtClean="0">
                  <a:solidFill>
                    <a:schemeClr val="accent6"/>
                  </a:solidFill>
                </a:rPr>
                <a:t>b</a:t>
              </a:r>
              <a:endParaRPr lang="en-US" sz="2400" dirty="0">
                <a:solidFill>
                  <a:schemeClr val="accent6"/>
                </a:solidFill>
              </a:endParaRPr>
            </a:p>
          </p:txBody>
        </p:sp>
        <p:sp>
          <p:nvSpPr>
            <p:cNvPr id="208" name="Down Arrow 207"/>
            <p:cNvSpPr/>
            <p:nvPr/>
          </p:nvSpPr>
          <p:spPr bwMode="auto">
            <a:xfrm rot="14607173">
              <a:off x="2071052" y="3464528"/>
              <a:ext cx="304800" cy="958439"/>
            </a:xfrm>
            <a:prstGeom prst="down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09" name="Group 208"/>
          <p:cNvGrpSpPr/>
          <p:nvPr/>
        </p:nvGrpSpPr>
        <p:grpSpPr>
          <a:xfrm>
            <a:off x="1420589" y="5960950"/>
            <a:ext cx="1327294" cy="689836"/>
            <a:chOff x="1375377" y="3791348"/>
            <a:chExt cx="1327294" cy="689836"/>
          </a:xfrm>
        </p:grpSpPr>
        <p:sp>
          <p:nvSpPr>
            <p:cNvPr id="210" name="Rectangle 209"/>
            <p:cNvSpPr/>
            <p:nvPr/>
          </p:nvSpPr>
          <p:spPr>
            <a:xfrm>
              <a:off x="1375377" y="4014733"/>
              <a:ext cx="397735" cy="4664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accent6"/>
                  </a:solidFill>
                </a:rPr>
                <a:t>c</a:t>
              </a:r>
            </a:p>
          </p:txBody>
        </p:sp>
        <p:sp>
          <p:nvSpPr>
            <p:cNvPr id="211" name="Down Arrow 210"/>
            <p:cNvSpPr/>
            <p:nvPr/>
          </p:nvSpPr>
          <p:spPr bwMode="auto">
            <a:xfrm rot="14607173">
              <a:off x="2071052" y="3464528"/>
              <a:ext cx="304800" cy="958439"/>
            </a:xfrm>
            <a:prstGeom prst="down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080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Motivating example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420589" y="1542551"/>
            <a:ext cx="932361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mul_flt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*a,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 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*b,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*c) {</a:t>
            </a:r>
            <a:endParaRPr lang="en-US" sz="2000" dirty="0">
              <a:solidFill>
                <a:srgbClr val="569CD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&lt;1000;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a[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b[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* c[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920094" y="3095871"/>
            <a:ext cx="8382000" cy="609600"/>
            <a:chOff x="1883774" y="3326501"/>
            <a:chExt cx="8382000" cy="609600"/>
          </a:xfrm>
        </p:grpSpPr>
        <p:sp>
          <p:nvSpPr>
            <p:cNvPr id="25" name="Rectangle 24"/>
            <p:cNvSpPr/>
            <p:nvPr/>
          </p:nvSpPr>
          <p:spPr bwMode="auto">
            <a:xfrm>
              <a:off x="1883774" y="3326501"/>
              <a:ext cx="152400" cy="6096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203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18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234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249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645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798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295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310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325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340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356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371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386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401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416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432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447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462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477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93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508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23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38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554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569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584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599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615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630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6455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6608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Rectangle 56"/>
            <p:cNvSpPr/>
            <p:nvPr/>
          </p:nvSpPr>
          <p:spPr bwMode="auto">
            <a:xfrm>
              <a:off x="676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691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706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721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737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752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767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782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797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Rectangle 65"/>
            <p:cNvSpPr/>
            <p:nvPr/>
          </p:nvSpPr>
          <p:spPr bwMode="auto">
            <a:xfrm>
              <a:off x="813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7" name="Rectangle 66"/>
            <p:cNvSpPr/>
            <p:nvPr/>
          </p:nvSpPr>
          <p:spPr bwMode="auto">
            <a:xfrm>
              <a:off x="828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 bwMode="auto">
            <a:xfrm>
              <a:off x="843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Rectangle 68"/>
            <p:cNvSpPr/>
            <p:nvPr/>
          </p:nvSpPr>
          <p:spPr bwMode="auto">
            <a:xfrm>
              <a:off x="858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874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Rectangle 70"/>
            <p:cNvSpPr/>
            <p:nvPr/>
          </p:nvSpPr>
          <p:spPr bwMode="auto">
            <a:xfrm>
              <a:off x="889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904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919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935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950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965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980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996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1011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2920094" y="4299831"/>
            <a:ext cx="8382000" cy="609600"/>
            <a:chOff x="1883774" y="3326501"/>
            <a:chExt cx="8382000" cy="609600"/>
          </a:xfrm>
        </p:grpSpPr>
        <p:sp>
          <p:nvSpPr>
            <p:cNvPr id="92" name="Rectangle 91"/>
            <p:cNvSpPr/>
            <p:nvPr/>
          </p:nvSpPr>
          <p:spPr bwMode="auto">
            <a:xfrm>
              <a:off x="1883774" y="3326501"/>
              <a:ext cx="152400" cy="609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3" name="Rectangle 92"/>
            <p:cNvSpPr/>
            <p:nvPr/>
          </p:nvSpPr>
          <p:spPr bwMode="auto">
            <a:xfrm>
              <a:off x="203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4" name="Rectangle 93"/>
            <p:cNvSpPr/>
            <p:nvPr/>
          </p:nvSpPr>
          <p:spPr bwMode="auto">
            <a:xfrm>
              <a:off x="218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5" name="Rectangle 94"/>
            <p:cNvSpPr/>
            <p:nvPr/>
          </p:nvSpPr>
          <p:spPr bwMode="auto">
            <a:xfrm>
              <a:off x="234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249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7" name="Rectangle 96"/>
            <p:cNvSpPr/>
            <p:nvPr/>
          </p:nvSpPr>
          <p:spPr bwMode="auto">
            <a:xfrm>
              <a:off x="2645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8" name="Rectangle 97"/>
            <p:cNvSpPr/>
            <p:nvPr/>
          </p:nvSpPr>
          <p:spPr bwMode="auto">
            <a:xfrm>
              <a:off x="2798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9" name="Rectangle 98"/>
            <p:cNvSpPr/>
            <p:nvPr/>
          </p:nvSpPr>
          <p:spPr bwMode="auto">
            <a:xfrm>
              <a:off x="295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0" name="Rectangle 99"/>
            <p:cNvSpPr/>
            <p:nvPr/>
          </p:nvSpPr>
          <p:spPr bwMode="auto">
            <a:xfrm>
              <a:off x="310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1" name="Rectangle 100"/>
            <p:cNvSpPr/>
            <p:nvPr/>
          </p:nvSpPr>
          <p:spPr bwMode="auto">
            <a:xfrm>
              <a:off x="325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" name="Rectangle 101"/>
            <p:cNvSpPr/>
            <p:nvPr/>
          </p:nvSpPr>
          <p:spPr bwMode="auto">
            <a:xfrm>
              <a:off x="340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" name="Rectangle 102"/>
            <p:cNvSpPr/>
            <p:nvPr/>
          </p:nvSpPr>
          <p:spPr bwMode="auto">
            <a:xfrm>
              <a:off x="356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" name="Rectangle 103"/>
            <p:cNvSpPr/>
            <p:nvPr/>
          </p:nvSpPr>
          <p:spPr bwMode="auto">
            <a:xfrm>
              <a:off x="371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5" name="Rectangle 104"/>
            <p:cNvSpPr/>
            <p:nvPr/>
          </p:nvSpPr>
          <p:spPr bwMode="auto">
            <a:xfrm>
              <a:off x="386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" name="Rectangle 105"/>
            <p:cNvSpPr/>
            <p:nvPr/>
          </p:nvSpPr>
          <p:spPr bwMode="auto">
            <a:xfrm>
              <a:off x="401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Rectangle 106"/>
            <p:cNvSpPr/>
            <p:nvPr/>
          </p:nvSpPr>
          <p:spPr bwMode="auto">
            <a:xfrm>
              <a:off x="416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Rectangle 107"/>
            <p:cNvSpPr/>
            <p:nvPr/>
          </p:nvSpPr>
          <p:spPr bwMode="auto">
            <a:xfrm>
              <a:off x="432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" name="Rectangle 108"/>
            <p:cNvSpPr/>
            <p:nvPr/>
          </p:nvSpPr>
          <p:spPr bwMode="auto">
            <a:xfrm>
              <a:off x="447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0" name="Rectangle 109"/>
            <p:cNvSpPr/>
            <p:nvPr/>
          </p:nvSpPr>
          <p:spPr bwMode="auto">
            <a:xfrm>
              <a:off x="462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1" name="Rectangle 110"/>
            <p:cNvSpPr/>
            <p:nvPr/>
          </p:nvSpPr>
          <p:spPr bwMode="auto">
            <a:xfrm>
              <a:off x="477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2" name="Rectangle 111"/>
            <p:cNvSpPr/>
            <p:nvPr/>
          </p:nvSpPr>
          <p:spPr bwMode="auto">
            <a:xfrm>
              <a:off x="493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3" name="Rectangle 112"/>
            <p:cNvSpPr/>
            <p:nvPr/>
          </p:nvSpPr>
          <p:spPr bwMode="auto">
            <a:xfrm>
              <a:off x="508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4" name="Rectangle 113"/>
            <p:cNvSpPr/>
            <p:nvPr/>
          </p:nvSpPr>
          <p:spPr bwMode="auto">
            <a:xfrm>
              <a:off x="523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 bwMode="auto">
            <a:xfrm>
              <a:off x="538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554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569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/>
            <p:cNvSpPr/>
            <p:nvPr/>
          </p:nvSpPr>
          <p:spPr bwMode="auto">
            <a:xfrm>
              <a:off x="584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9" name="Rectangle 118"/>
            <p:cNvSpPr/>
            <p:nvPr/>
          </p:nvSpPr>
          <p:spPr bwMode="auto">
            <a:xfrm>
              <a:off x="599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0" name="Rectangle 119"/>
            <p:cNvSpPr/>
            <p:nvPr/>
          </p:nvSpPr>
          <p:spPr bwMode="auto">
            <a:xfrm>
              <a:off x="615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1" name="Rectangle 120"/>
            <p:cNvSpPr/>
            <p:nvPr/>
          </p:nvSpPr>
          <p:spPr bwMode="auto">
            <a:xfrm>
              <a:off x="630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 bwMode="auto">
            <a:xfrm>
              <a:off x="6455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Rectangle 122"/>
            <p:cNvSpPr/>
            <p:nvPr/>
          </p:nvSpPr>
          <p:spPr bwMode="auto">
            <a:xfrm>
              <a:off x="6608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4" name="Rectangle 123"/>
            <p:cNvSpPr/>
            <p:nvPr/>
          </p:nvSpPr>
          <p:spPr bwMode="auto">
            <a:xfrm>
              <a:off x="676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" name="Rectangle 124"/>
            <p:cNvSpPr/>
            <p:nvPr/>
          </p:nvSpPr>
          <p:spPr bwMode="auto">
            <a:xfrm>
              <a:off x="691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6" name="Rectangle 125"/>
            <p:cNvSpPr/>
            <p:nvPr/>
          </p:nvSpPr>
          <p:spPr bwMode="auto">
            <a:xfrm>
              <a:off x="706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721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Rectangle 127"/>
            <p:cNvSpPr/>
            <p:nvPr/>
          </p:nvSpPr>
          <p:spPr bwMode="auto">
            <a:xfrm>
              <a:off x="737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752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767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1" name="Rectangle 130"/>
            <p:cNvSpPr/>
            <p:nvPr/>
          </p:nvSpPr>
          <p:spPr bwMode="auto">
            <a:xfrm>
              <a:off x="782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2" name="Rectangle 131"/>
            <p:cNvSpPr/>
            <p:nvPr/>
          </p:nvSpPr>
          <p:spPr bwMode="auto">
            <a:xfrm>
              <a:off x="797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3" name="Rectangle 132"/>
            <p:cNvSpPr/>
            <p:nvPr/>
          </p:nvSpPr>
          <p:spPr bwMode="auto">
            <a:xfrm>
              <a:off x="813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4" name="Rectangle 133"/>
            <p:cNvSpPr/>
            <p:nvPr/>
          </p:nvSpPr>
          <p:spPr bwMode="auto">
            <a:xfrm>
              <a:off x="828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5" name="Rectangle 134"/>
            <p:cNvSpPr/>
            <p:nvPr/>
          </p:nvSpPr>
          <p:spPr bwMode="auto">
            <a:xfrm>
              <a:off x="843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6" name="Rectangle 135"/>
            <p:cNvSpPr/>
            <p:nvPr/>
          </p:nvSpPr>
          <p:spPr bwMode="auto">
            <a:xfrm>
              <a:off x="858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7" name="Rectangle 136"/>
            <p:cNvSpPr/>
            <p:nvPr/>
          </p:nvSpPr>
          <p:spPr bwMode="auto">
            <a:xfrm>
              <a:off x="874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8" name="Rectangle 137"/>
            <p:cNvSpPr/>
            <p:nvPr/>
          </p:nvSpPr>
          <p:spPr bwMode="auto">
            <a:xfrm>
              <a:off x="889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" name="Rectangle 138"/>
            <p:cNvSpPr/>
            <p:nvPr/>
          </p:nvSpPr>
          <p:spPr bwMode="auto">
            <a:xfrm>
              <a:off x="904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0" name="Rectangle 139"/>
            <p:cNvSpPr/>
            <p:nvPr/>
          </p:nvSpPr>
          <p:spPr bwMode="auto">
            <a:xfrm>
              <a:off x="919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Rectangle 140"/>
            <p:cNvSpPr/>
            <p:nvPr/>
          </p:nvSpPr>
          <p:spPr bwMode="auto">
            <a:xfrm>
              <a:off x="935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2" name="Rectangle 141"/>
            <p:cNvSpPr/>
            <p:nvPr/>
          </p:nvSpPr>
          <p:spPr bwMode="auto">
            <a:xfrm>
              <a:off x="950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3" name="Rectangle 142"/>
            <p:cNvSpPr/>
            <p:nvPr/>
          </p:nvSpPr>
          <p:spPr bwMode="auto">
            <a:xfrm>
              <a:off x="965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4" name="Rectangle 143"/>
            <p:cNvSpPr/>
            <p:nvPr/>
          </p:nvSpPr>
          <p:spPr bwMode="auto">
            <a:xfrm>
              <a:off x="980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Rectangle 144"/>
            <p:cNvSpPr/>
            <p:nvPr/>
          </p:nvSpPr>
          <p:spPr bwMode="auto">
            <a:xfrm>
              <a:off x="996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6" name="Rectangle 145"/>
            <p:cNvSpPr/>
            <p:nvPr/>
          </p:nvSpPr>
          <p:spPr bwMode="auto">
            <a:xfrm>
              <a:off x="1011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2920094" y="5503791"/>
            <a:ext cx="8382000" cy="609600"/>
            <a:chOff x="1883774" y="3326501"/>
            <a:chExt cx="8382000" cy="609600"/>
          </a:xfrm>
        </p:grpSpPr>
        <p:sp>
          <p:nvSpPr>
            <p:cNvPr id="148" name="Rectangle 147"/>
            <p:cNvSpPr/>
            <p:nvPr/>
          </p:nvSpPr>
          <p:spPr bwMode="auto">
            <a:xfrm>
              <a:off x="1883774" y="3326501"/>
              <a:ext cx="152400" cy="609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9" name="Rectangle 148"/>
            <p:cNvSpPr/>
            <p:nvPr/>
          </p:nvSpPr>
          <p:spPr bwMode="auto">
            <a:xfrm>
              <a:off x="203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0" name="Rectangle 149"/>
            <p:cNvSpPr/>
            <p:nvPr/>
          </p:nvSpPr>
          <p:spPr bwMode="auto">
            <a:xfrm>
              <a:off x="218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1" name="Rectangle 150"/>
            <p:cNvSpPr/>
            <p:nvPr/>
          </p:nvSpPr>
          <p:spPr bwMode="auto">
            <a:xfrm>
              <a:off x="234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Rectangle 151"/>
            <p:cNvSpPr/>
            <p:nvPr/>
          </p:nvSpPr>
          <p:spPr bwMode="auto">
            <a:xfrm>
              <a:off x="249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2645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4" name="Rectangle 153"/>
            <p:cNvSpPr/>
            <p:nvPr/>
          </p:nvSpPr>
          <p:spPr bwMode="auto">
            <a:xfrm>
              <a:off x="2798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Rectangle 154"/>
            <p:cNvSpPr/>
            <p:nvPr/>
          </p:nvSpPr>
          <p:spPr bwMode="auto">
            <a:xfrm>
              <a:off x="295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6" name="Rectangle 155"/>
            <p:cNvSpPr/>
            <p:nvPr/>
          </p:nvSpPr>
          <p:spPr bwMode="auto">
            <a:xfrm>
              <a:off x="310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7" name="Rectangle 156"/>
            <p:cNvSpPr/>
            <p:nvPr/>
          </p:nvSpPr>
          <p:spPr bwMode="auto">
            <a:xfrm>
              <a:off x="325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8" name="Rectangle 157"/>
            <p:cNvSpPr/>
            <p:nvPr/>
          </p:nvSpPr>
          <p:spPr bwMode="auto">
            <a:xfrm>
              <a:off x="340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9" name="Rectangle 158"/>
            <p:cNvSpPr/>
            <p:nvPr/>
          </p:nvSpPr>
          <p:spPr bwMode="auto">
            <a:xfrm>
              <a:off x="356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0" name="Rectangle 159"/>
            <p:cNvSpPr/>
            <p:nvPr/>
          </p:nvSpPr>
          <p:spPr bwMode="auto">
            <a:xfrm>
              <a:off x="371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1" name="Rectangle 160"/>
            <p:cNvSpPr/>
            <p:nvPr/>
          </p:nvSpPr>
          <p:spPr bwMode="auto">
            <a:xfrm>
              <a:off x="386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2" name="Rectangle 161"/>
            <p:cNvSpPr/>
            <p:nvPr/>
          </p:nvSpPr>
          <p:spPr bwMode="auto">
            <a:xfrm>
              <a:off x="401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3" name="Rectangle 162"/>
            <p:cNvSpPr/>
            <p:nvPr/>
          </p:nvSpPr>
          <p:spPr bwMode="auto">
            <a:xfrm>
              <a:off x="416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4" name="Rectangle 163"/>
            <p:cNvSpPr/>
            <p:nvPr/>
          </p:nvSpPr>
          <p:spPr bwMode="auto">
            <a:xfrm>
              <a:off x="432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5" name="Rectangle 164"/>
            <p:cNvSpPr/>
            <p:nvPr/>
          </p:nvSpPr>
          <p:spPr bwMode="auto">
            <a:xfrm>
              <a:off x="447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6" name="Rectangle 165"/>
            <p:cNvSpPr/>
            <p:nvPr/>
          </p:nvSpPr>
          <p:spPr bwMode="auto">
            <a:xfrm>
              <a:off x="462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7" name="Rectangle 166"/>
            <p:cNvSpPr/>
            <p:nvPr/>
          </p:nvSpPr>
          <p:spPr bwMode="auto">
            <a:xfrm>
              <a:off x="477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8" name="Rectangle 167"/>
            <p:cNvSpPr/>
            <p:nvPr/>
          </p:nvSpPr>
          <p:spPr bwMode="auto">
            <a:xfrm>
              <a:off x="493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9" name="Rectangle 168"/>
            <p:cNvSpPr/>
            <p:nvPr/>
          </p:nvSpPr>
          <p:spPr bwMode="auto">
            <a:xfrm>
              <a:off x="508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523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1" name="Rectangle 170"/>
            <p:cNvSpPr/>
            <p:nvPr/>
          </p:nvSpPr>
          <p:spPr bwMode="auto">
            <a:xfrm>
              <a:off x="538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2" name="Rectangle 171"/>
            <p:cNvSpPr/>
            <p:nvPr/>
          </p:nvSpPr>
          <p:spPr bwMode="auto">
            <a:xfrm>
              <a:off x="554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3" name="Rectangle 172"/>
            <p:cNvSpPr/>
            <p:nvPr/>
          </p:nvSpPr>
          <p:spPr bwMode="auto">
            <a:xfrm>
              <a:off x="569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4" name="Rectangle 173"/>
            <p:cNvSpPr/>
            <p:nvPr/>
          </p:nvSpPr>
          <p:spPr bwMode="auto">
            <a:xfrm>
              <a:off x="584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5" name="Rectangle 174"/>
            <p:cNvSpPr/>
            <p:nvPr/>
          </p:nvSpPr>
          <p:spPr bwMode="auto">
            <a:xfrm>
              <a:off x="599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6" name="Rectangle 175"/>
            <p:cNvSpPr/>
            <p:nvPr/>
          </p:nvSpPr>
          <p:spPr bwMode="auto">
            <a:xfrm>
              <a:off x="615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7" name="Rectangle 176"/>
            <p:cNvSpPr/>
            <p:nvPr/>
          </p:nvSpPr>
          <p:spPr bwMode="auto">
            <a:xfrm>
              <a:off x="630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8" name="Rectangle 177"/>
            <p:cNvSpPr/>
            <p:nvPr/>
          </p:nvSpPr>
          <p:spPr bwMode="auto">
            <a:xfrm>
              <a:off x="6455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9" name="Rectangle 178"/>
            <p:cNvSpPr/>
            <p:nvPr/>
          </p:nvSpPr>
          <p:spPr bwMode="auto">
            <a:xfrm>
              <a:off x="6608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0" name="Rectangle 179"/>
            <p:cNvSpPr/>
            <p:nvPr/>
          </p:nvSpPr>
          <p:spPr bwMode="auto">
            <a:xfrm>
              <a:off x="676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1" name="Rectangle 180"/>
            <p:cNvSpPr/>
            <p:nvPr/>
          </p:nvSpPr>
          <p:spPr bwMode="auto">
            <a:xfrm>
              <a:off x="691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2" name="Rectangle 181"/>
            <p:cNvSpPr/>
            <p:nvPr/>
          </p:nvSpPr>
          <p:spPr bwMode="auto">
            <a:xfrm>
              <a:off x="706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3" name="Rectangle 182"/>
            <p:cNvSpPr/>
            <p:nvPr/>
          </p:nvSpPr>
          <p:spPr bwMode="auto">
            <a:xfrm>
              <a:off x="721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4" name="Rectangle 183"/>
            <p:cNvSpPr/>
            <p:nvPr/>
          </p:nvSpPr>
          <p:spPr bwMode="auto">
            <a:xfrm>
              <a:off x="737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5" name="Rectangle 184"/>
            <p:cNvSpPr/>
            <p:nvPr/>
          </p:nvSpPr>
          <p:spPr bwMode="auto">
            <a:xfrm>
              <a:off x="752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6" name="Rectangle 185"/>
            <p:cNvSpPr/>
            <p:nvPr/>
          </p:nvSpPr>
          <p:spPr bwMode="auto">
            <a:xfrm>
              <a:off x="767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7" name="Rectangle 186"/>
            <p:cNvSpPr/>
            <p:nvPr/>
          </p:nvSpPr>
          <p:spPr bwMode="auto">
            <a:xfrm>
              <a:off x="782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8" name="Rectangle 187"/>
            <p:cNvSpPr/>
            <p:nvPr/>
          </p:nvSpPr>
          <p:spPr bwMode="auto">
            <a:xfrm>
              <a:off x="797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9" name="Rectangle 188"/>
            <p:cNvSpPr/>
            <p:nvPr/>
          </p:nvSpPr>
          <p:spPr bwMode="auto">
            <a:xfrm>
              <a:off x="813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0" name="Rectangle 189"/>
            <p:cNvSpPr/>
            <p:nvPr/>
          </p:nvSpPr>
          <p:spPr bwMode="auto">
            <a:xfrm>
              <a:off x="828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843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2" name="Rectangle 191"/>
            <p:cNvSpPr/>
            <p:nvPr/>
          </p:nvSpPr>
          <p:spPr bwMode="auto">
            <a:xfrm>
              <a:off x="858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3" name="Rectangle 192"/>
            <p:cNvSpPr/>
            <p:nvPr/>
          </p:nvSpPr>
          <p:spPr bwMode="auto">
            <a:xfrm>
              <a:off x="874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4" name="Rectangle 193"/>
            <p:cNvSpPr/>
            <p:nvPr/>
          </p:nvSpPr>
          <p:spPr bwMode="auto">
            <a:xfrm>
              <a:off x="889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5" name="Rectangle 194"/>
            <p:cNvSpPr/>
            <p:nvPr/>
          </p:nvSpPr>
          <p:spPr bwMode="auto">
            <a:xfrm>
              <a:off x="904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6" name="Rectangle 195"/>
            <p:cNvSpPr/>
            <p:nvPr/>
          </p:nvSpPr>
          <p:spPr bwMode="auto">
            <a:xfrm>
              <a:off x="919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7" name="Rectangle 196"/>
            <p:cNvSpPr/>
            <p:nvPr/>
          </p:nvSpPr>
          <p:spPr bwMode="auto">
            <a:xfrm>
              <a:off x="935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8" name="Rectangle 197"/>
            <p:cNvSpPr/>
            <p:nvPr/>
          </p:nvSpPr>
          <p:spPr bwMode="auto">
            <a:xfrm>
              <a:off x="950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9" name="Rectangle 198"/>
            <p:cNvSpPr/>
            <p:nvPr/>
          </p:nvSpPr>
          <p:spPr bwMode="auto">
            <a:xfrm>
              <a:off x="965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0" name="Rectangle 199"/>
            <p:cNvSpPr/>
            <p:nvPr/>
          </p:nvSpPr>
          <p:spPr bwMode="auto">
            <a:xfrm>
              <a:off x="980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1" name="Rectangle 200"/>
            <p:cNvSpPr/>
            <p:nvPr/>
          </p:nvSpPr>
          <p:spPr bwMode="auto">
            <a:xfrm>
              <a:off x="996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2" name="Rectangle 201"/>
            <p:cNvSpPr/>
            <p:nvPr/>
          </p:nvSpPr>
          <p:spPr bwMode="auto">
            <a:xfrm>
              <a:off x="1011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392965" y="3533865"/>
            <a:ext cx="1327294" cy="678261"/>
            <a:chOff x="1375377" y="3791348"/>
            <a:chExt cx="1327294" cy="678261"/>
          </a:xfrm>
        </p:grpSpPr>
        <p:sp>
          <p:nvSpPr>
            <p:cNvPr id="204" name="Rectangle 203"/>
            <p:cNvSpPr/>
            <p:nvPr/>
          </p:nvSpPr>
          <p:spPr>
            <a:xfrm>
              <a:off x="1375377" y="4003158"/>
              <a:ext cx="397735" cy="4664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smtClean="0">
                  <a:solidFill>
                    <a:schemeClr val="accent6"/>
                  </a:solidFill>
                </a:rPr>
                <a:t>a</a:t>
              </a:r>
              <a:endParaRPr lang="en-US" sz="2400" dirty="0">
                <a:solidFill>
                  <a:schemeClr val="accent6"/>
                </a:solidFill>
              </a:endParaRPr>
            </a:p>
          </p:txBody>
        </p:sp>
        <p:sp>
          <p:nvSpPr>
            <p:cNvPr id="205" name="Down Arrow 204"/>
            <p:cNvSpPr/>
            <p:nvPr/>
          </p:nvSpPr>
          <p:spPr bwMode="auto">
            <a:xfrm rot="14607173">
              <a:off x="2071052" y="3464528"/>
              <a:ext cx="304800" cy="958439"/>
            </a:xfrm>
            <a:prstGeom prst="down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06" name="Group 205"/>
          <p:cNvGrpSpPr/>
          <p:nvPr/>
        </p:nvGrpSpPr>
        <p:grpSpPr>
          <a:xfrm>
            <a:off x="1392965" y="4770951"/>
            <a:ext cx="1327294" cy="689836"/>
            <a:chOff x="1375377" y="3791348"/>
            <a:chExt cx="1327294" cy="689836"/>
          </a:xfrm>
        </p:grpSpPr>
        <p:sp>
          <p:nvSpPr>
            <p:cNvPr id="207" name="Rectangle 206"/>
            <p:cNvSpPr/>
            <p:nvPr/>
          </p:nvSpPr>
          <p:spPr>
            <a:xfrm>
              <a:off x="1375377" y="4014733"/>
              <a:ext cx="397735" cy="4664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smtClean="0">
                  <a:solidFill>
                    <a:schemeClr val="accent6"/>
                  </a:solidFill>
                </a:rPr>
                <a:t>b</a:t>
              </a:r>
              <a:endParaRPr lang="en-US" sz="2400" dirty="0">
                <a:solidFill>
                  <a:schemeClr val="accent6"/>
                </a:solidFill>
              </a:endParaRPr>
            </a:p>
          </p:txBody>
        </p:sp>
        <p:sp>
          <p:nvSpPr>
            <p:cNvPr id="208" name="Down Arrow 207"/>
            <p:cNvSpPr/>
            <p:nvPr/>
          </p:nvSpPr>
          <p:spPr bwMode="auto">
            <a:xfrm rot="14607173">
              <a:off x="2071052" y="3464528"/>
              <a:ext cx="304800" cy="958439"/>
            </a:xfrm>
            <a:prstGeom prst="down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09" name="Group 208"/>
          <p:cNvGrpSpPr/>
          <p:nvPr/>
        </p:nvGrpSpPr>
        <p:grpSpPr>
          <a:xfrm>
            <a:off x="1420589" y="5960950"/>
            <a:ext cx="1327294" cy="689836"/>
            <a:chOff x="1375377" y="3791348"/>
            <a:chExt cx="1327294" cy="689836"/>
          </a:xfrm>
        </p:grpSpPr>
        <p:sp>
          <p:nvSpPr>
            <p:cNvPr id="210" name="Rectangle 209"/>
            <p:cNvSpPr/>
            <p:nvPr/>
          </p:nvSpPr>
          <p:spPr>
            <a:xfrm>
              <a:off x="1375377" y="4014733"/>
              <a:ext cx="397735" cy="4664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accent6"/>
                  </a:solidFill>
                </a:rPr>
                <a:t>c</a:t>
              </a:r>
            </a:p>
          </p:txBody>
        </p:sp>
        <p:sp>
          <p:nvSpPr>
            <p:cNvPr id="211" name="Down Arrow 210"/>
            <p:cNvSpPr/>
            <p:nvPr/>
          </p:nvSpPr>
          <p:spPr bwMode="auto">
            <a:xfrm rot="14607173">
              <a:off x="2071052" y="3464528"/>
              <a:ext cx="304800" cy="958439"/>
            </a:xfrm>
            <a:prstGeom prst="down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771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Motivating example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420589" y="1542551"/>
            <a:ext cx="932361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mul_flt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*a,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 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*b,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*c) {</a:t>
            </a:r>
            <a:endParaRPr lang="en-US" sz="2000" dirty="0">
              <a:solidFill>
                <a:srgbClr val="569CD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&lt;1000;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a[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b[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* c[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920094" y="3095871"/>
            <a:ext cx="8382000" cy="609600"/>
            <a:chOff x="1883774" y="3326501"/>
            <a:chExt cx="8382000" cy="609600"/>
          </a:xfrm>
        </p:grpSpPr>
        <p:sp>
          <p:nvSpPr>
            <p:cNvPr id="25" name="Rectangle 24"/>
            <p:cNvSpPr/>
            <p:nvPr/>
          </p:nvSpPr>
          <p:spPr bwMode="auto">
            <a:xfrm>
              <a:off x="1883774" y="3326501"/>
              <a:ext cx="152400" cy="6096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2036174" y="3326501"/>
              <a:ext cx="152400" cy="6096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18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234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249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645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798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295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310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325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340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356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371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386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401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416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432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447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462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477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93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508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23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38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554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569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584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599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615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630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6455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6608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Rectangle 56"/>
            <p:cNvSpPr/>
            <p:nvPr/>
          </p:nvSpPr>
          <p:spPr bwMode="auto">
            <a:xfrm>
              <a:off x="676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691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706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721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737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752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767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782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797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Rectangle 65"/>
            <p:cNvSpPr/>
            <p:nvPr/>
          </p:nvSpPr>
          <p:spPr bwMode="auto">
            <a:xfrm>
              <a:off x="813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7" name="Rectangle 66"/>
            <p:cNvSpPr/>
            <p:nvPr/>
          </p:nvSpPr>
          <p:spPr bwMode="auto">
            <a:xfrm>
              <a:off x="828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 bwMode="auto">
            <a:xfrm>
              <a:off x="843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Rectangle 68"/>
            <p:cNvSpPr/>
            <p:nvPr/>
          </p:nvSpPr>
          <p:spPr bwMode="auto">
            <a:xfrm>
              <a:off x="858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874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Rectangle 70"/>
            <p:cNvSpPr/>
            <p:nvPr/>
          </p:nvSpPr>
          <p:spPr bwMode="auto">
            <a:xfrm>
              <a:off x="889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904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919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935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950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965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980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996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1011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2920094" y="4299831"/>
            <a:ext cx="8382000" cy="609600"/>
            <a:chOff x="1883774" y="3326501"/>
            <a:chExt cx="8382000" cy="609600"/>
          </a:xfrm>
        </p:grpSpPr>
        <p:sp>
          <p:nvSpPr>
            <p:cNvPr id="92" name="Rectangle 91"/>
            <p:cNvSpPr/>
            <p:nvPr/>
          </p:nvSpPr>
          <p:spPr bwMode="auto">
            <a:xfrm>
              <a:off x="1883774" y="3326501"/>
              <a:ext cx="152400" cy="609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3" name="Rectangle 92"/>
            <p:cNvSpPr/>
            <p:nvPr/>
          </p:nvSpPr>
          <p:spPr bwMode="auto">
            <a:xfrm>
              <a:off x="2036174" y="3326501"/>
              <a:ext cx="152400" cy="609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4" name="Rectangle 93"/>
            <p:cNvSpPr/>
            <p:nvPr/>
          </p:nvSpPr>
          <p:spPr bwMode="auto">
            <a:xfrm>
              <a:off x="218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5" name="Rectangle 94"/>
            <p:cNvSpPr/>
            <p:nvPr/>
          </p:nvSpPr>
          <p:spPr bwMode="auto">
            <a:xfrm>
              <a:off x="234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249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7" name="Rectangle 96"/>
            <p:cNvSpPr/>
            <p:nvPr/>
          </p:nvSpPr>
          <p:spPr bwMode="auto">
            <a:xfrm>
              <a:off x="2645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8" name="Rectangle 97"/>
            <p:cNvSpPr/>
            <p:nvPr/>
          </p:nvSpPr>
          <p:spPr bwMode="auto">
            <a:xfrm>
              <a:off x="2798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9" name="Rectangle 98"/>
            <p:cNvSpPr/>
            <p:nvPr/>
          </p:nvSpPr>
          <p:spPr bwMode="auto">
            <a:xfrm>
              <a:off x="295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0" name="Rectangle 99"/>
            <p:cNvSpPr/>
            <p:nvPr/>
          </p:nvSpPr>
          <p:spPr bwMode="auto">
            <a:xfrm>
              <a:off x="310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1" name="Rectangle 100"/>
            <p:cNvSpPr/>
            <p:nvPr/>
          </p:nvSpPr>
          <p:spPr bwMode="auto">
            <a:xfrm>
              <a:off x="325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" name="Rectangle 101"/>
            <p:cNvSpPr/>
            <p:nvPr/>
          </p:nvSpPr>
          <p:spPr bwMode="auto">
            <a:xfrm>
              <a:off x="340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" name="Rectangle 102"/>
            <p:cNvSpPr/>
            <p:nvPr/>
          </p:nvSpPr>
          <p:spPr bwMode="auto">
            <a:xfrm>
              <a:off x="356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" name="Rectangle 103"/>
            <p:cNvSpPr/>
            <p:nvPr/>
          </p:nvSpPr>
          <p:spPr bwMode="auto">
            <a:xfrm>
              <a:off x="371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5" name="Rectangle 104"/>
            <p:cNvSpPr/>
            <p:nvPr/>
          </p:nvSpPr>
          <p:spPr bwMode="auto">
            <a:xfrm>
              <a:off x="386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" name="Rectangle 105"/>
            <p:cNvSpPr/>
            <p:nvPr/>
          </p:nvSpPr>
          <p:spPr bwMode="auto">
            <a:xfrm>
              <a:off x="401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Rectangle 106"/>
            <p:cNvSpPr/>
            <p:nvPr/>
          </p:nvSpPr>
          <p:spPr bwMode="auto">
            <a:xfrm>
              <a:off x="416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Rectangle 107"/>
            <p:cNvSpPr/>
            <p:nvPr/>
          </p:nvSpPr>
          <p:spPr bwMode="auto">
            <a:xfrm>
              <a:off x="432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" name="Rectangle 108"/>
            <p:cNvSpPr/>
            <p:nvPr/>
          </p:nvSpPr>
          <p:spPr bwMode="auto">
            <a:xfrm>
              <a:off x="447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0" name="Rectangle 109"/>
            <p:cNvSpPr/>
            <p:nvPr/>
          </p:nvSpPr>
          <p:spPr bwMode="auto">
            <a:xfrm>
              <a:off x="462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1" name="Rectangle 110"/>
            <p:cNvSpPr/>
            <p:nvPr/>
          </p:nvSpPr>
          <p:spPr bwMode="auto">
            <a:xfrm>
              <a:off x="477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2" name="Rectangle 111"/>
            <p:cNvSpPr/>
            <p:nvPr/>
          </p:nvSpPr>
          <p:spPr bwMode="auto">
            <a:xfrm>
              <a:off x="493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3" name="Rectangle 112"/>
            <p:cNvSpPr/>
            <p:nvPr/>
          </p:nvSpPr>
          <p:spPr bwMode="auto">
            <a:xfrm>
              <a:off x="508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4" name="Rectangle 113"/>
            <p:cNvSpPr/>
            <p:nvPr/>
          </p:nvSpPr>
          <p:spPr bwMode="auto">
            <a:xfrm>
              <a:off x="523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 bwMode="auto">
            <a:xfrm>
              <a:off x="538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554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569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/>
            <p:cNvSpPr/>
            <p:nvPr/>
          </p:nvSpPr>
          <p:spPr bwMode="auto">
            <a:xfrm>
              <a:off x="584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9" name="Rectangle 118"/>
            <p:cNvSpPr/>
            <p:nvPr/>
          </p:nvSpPr>
          <p:spPr bwMode="auto">
            <a:xfrm>
              <a:off x="599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0" name="Rectangle 119"/>
            <p:cNvSpPr/>
            <p:nvPr/>
          </p:nvSpPr>
          <p:spPr bwMode="auto">
            <a:xfrm>
              <a:off x="615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1" name="Rectangle 120"/>
            <p:cNvSpPr/>
            <p:nvPr/>
          </p:nvSpPr>
          <p:spPr bwMode="auto">
            <a:xfrm>
              <a:off x="630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 bwMode="auto">
            <a:xfrm>
              <a:off x="6455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Rectangle 122"/>
            <p:cNvSpPr/>
            <p:nvPr/>
          </p:nvSpPr>
          <p:spPr bwMode="auto">
            <a:xfrm>
              <a:off x="6608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4" name="Rectangle 123"/>
            <p:cNvSpPr/>
            <p:nvPr/>
          </p:nvSpPr>
          <p:spPr bwMode="auto">
            <a:xfrm>
              <a:off x="676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" name="Rectangle 124"/>
            <p:cNvSpPr/>
            <p:nvPr/>
          </p:nvSpPr>
          <p:spPr bwMode="auto">
            <a:xfrm>
              <a:off x="691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6" name="Rectangle 125"/>
            <p:cNvSpPr/>
            <p:nvPr/>
          </p:nvSpPr>
          <p:spPr bwMode="auto">
            <a:xfrm>
              <a:off x="706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721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Rectangle 127"/>
            <p:cNvSpPr/>
            <p:nvPr/>
          </p:nvSpPr>
          <p:spPr bwMode="auto">
            <a:xfrm>
              <a:off x="737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752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767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1" name="Rectangle 130"/>
            <p:cNvSpPr/>
            <p:nvPr/>
          </p:nvSpPr>
          <p:spPr bwMode="auto">
            <a:xfrm>
              <a:off x="782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2" name="Rectangle 131"/>
            <p:cNvSpPr/>
            <p:nvPr/>
          </p:nvSpPr>
          <p:spPr bwMode="auto">
            <a:xfrm>
              <a:off x="797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3" name="Rectangle 132"/>
            <p:cNvSpPr/>
            <p:nvPr/>
          </p:nvSpPr>
          <p:spPr bwMode="auto">
            <a:xfrm>
              <a:off x="813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4" name="Rectangle 133"/>
            <p:cNvSpPr/>
            <p:nvPr/>
          </p:nvSpPr>
          <p:spPr bwMode="auto">
            <a:xfrm>
              <a:off x="828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5" name="Rectangle 134"/>
            <p:cNvSpPr/>
            <p:nvPr/>
          </p:nvSpPr>
          <p:spPr bwMode="auto">
            <a:xfrm>
              <a:off x="843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6" name="Rectangle 135"/>
            <p:cNvSpPr/>
            <p:nvPr/>
          </p:nvSpPr>
          <p:spPr bwMode="auto">
            <a:xfrm>
              <a:off x="858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7" name="Rectangle 136"/>
            <p:cNvSpPr/>
            <p:nvPr/>
          </p:nvSpPr>
          <p:spPr bwMode="auto">
            <a:xfrm>
              <a:off x="874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8" name="Rectangle 137"/>
            <p:cNvSpPr/>
            <p:nvPr/>
          </p:nvSpPr>
          <p:spPr bwMode="auto">
            <a:xfrm>
              <a:off x="889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" name="Rectangle 138"/>
            <p:cNvSpPr/>
            <p:nvPr/>
          </p:nvSpPr>
          <p:spPr bwMode="auto">
            <a:xfrm>
              <a:off x="904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0" name="Rectangle 139"/>
            <p:cNvSpPr/>
            <p:nvPr/>
          </p:nvSpPr>
          <p:spPr bwMode="auto">
            <a:xfrm>
              <a:off x="919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Rectangle 140"/>
            <p:cNvSpPr/>
            <p:nvPr/>
          </p:nvSpPr>
          <p:spPr bwMode="auto">
            <a:xfrm>
              <a:off x="935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2" name="Rectangle 141"/>
            <p:cNvSpPr/>
            <p:nvPr/>
          </p:nvSpPr>
          <p:spPr bwMode="auto">
            <a:xfrm>
              <a:off x="950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3" name="Rectangle 142"/>
            <p:cNvSpPr/>
            <p:nvPr/>
          </p:nvSpPr>
          <p:spPr bwMode="auto">
            <a:xfrm>
              <a:off x="965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4" name="Rectangle 143"/>
            <p:cNvSpPr/>
            <p:nvPr/>
          </p:nvSpPr>
          <p:spPr bwMode="auto">
            <a:xfrm>
              <a:off x="980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Rectangle 144"/>
            <p:cNvSpPr/>
            <p:nvPr/>
          </p:nvSpPr>
          <p:spPr bwMode="auto">
            <a:xfrm>
              <a:off x="996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6" name="Rectangle 145"/>
            <p:cNvSpPr/>
            <p:nvPr/>
          </p:nvSpPr>
          <p:spPr bwMode="auto">
            <a:xfrm>
              <a:off x="1011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2920094" y="5503791"/>
            <a:ext cx="8382000" cy="609600"/>
            <a:chOff x="1883774" y="3326501"/>
            <a:chExt cx="8382000" cy="609600"/>
          </a:xfrm>
        </p:grpSpPr>
        <p:sp>
          <p:nvSpPr>
            <p:cNvPr id="148" name="Rectangle 147"/>
            <p:cNvSpPr/>
            <p:nvPr/>
          </p:nvSpPr>
          <p:spPr bwMode="auto">
            <a:xfrm>
              <a:off x="1883774" y="3326501"/>
              <a:ext cx="152400" cy="609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9" name="Rectangle 148"/>
            <p:cNvSpPr/>
            <p:nvPr/>
          </p:nvSpPr>
          <p:spPr bwMode="auto">
            <a:xfrm>
              <a:off x="2036174" y="3326501"/>
              <a:ext cx="152400" cy="609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0" name="Rectangle 149"/>
            <p:cNvSpPr/>
            <p:nvPr/>
          </p:nvSpPr>
          <p:spPr bwMode="auto">
            <a:xfrm>
              <a:off x="218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1" name="Rectangle 150"/>
            <p:cNvSpPr/>
            <p:nvPr/>
          </p:nvSpPr>
          <p:spPr bwMode="auto">
            <a:xfrm>
              <a:off x="234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Rectangle 151"/>
            <p:cNvSpPr/>
            <p:nvPr/>
          </p:nvSpPr>
          <p:spPr bwMode="auto">
            <a:xfrm>
              <a:off x="249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2645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4" name="Rectangle 153"/>
            <p:cNvSpPr/>
            <p:nvPr/>
          </p:nvSpPr>
          <p:spPr bwMode="auto">
            <a:xfrm>
              <a:off x="2798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Rectangle 154"/>
            <p:cNvSpPr/>
            <p:nvPr/>
          </p:nvSpPr>
          <p:spPr bwMode="auto">
            <a:xfrm>
              <a:off x="295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6" name="Rectangle 155"/>
            <p:cNvSpPr/>
            <p:nvPr/>
          </p:nvSpPr>
          <p:spPr bwMode="auto">
            <a:xfrm>
              <a:off x="310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7" name="Rectangle 156"/>
            <p:cNvSpPr/>
            <p:nvPr/>
          </p:nvSpPr>
          <p:spPr bwMode="auto">
            <a:xfrm>
              <a:off x="325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8" name="Rectangle 157"/>
            <p:cNvSpPr/>
            <p:nvPr/>
          </p:nvSpPr>
          <p:spPr bwMode="auto">
            <a:xfrm>
              <a:off x="340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9" name="Rectangle 158"/>
            <p:cNvSpPr/>
            <p:nvPr/>
          </p:nvSpPr>
          <p:spPr bwMode="auto">
            <a:xfrm>
              <a:off x="356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0" name="Rectangle 159"/>
            <p:cNvSpPr/>
            <p:nvPr/>
          </p:nvSpPr>
          <p:spPr bwMode="auto">
            <a:xfrm>
              <a:off x="371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1" name="Rectangle 160"/>
            <p:cNvSpPr/>
            <p:nvPr/>
          </p:nvSpPr>
          <p:spPr bwMode="auto">
            <a:xfrm>
              <a:off x="386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2" name="Rectangle 161"/>
            <p:cNvSpPr/>
            <p:nvPr/>
          </p:nvSpPr>
          <p:spPr bwMode="auto">
            <a:xfrm>
              <a:off x="401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3" name="Rectangle 162"/>
            <p:cNvSpPr/>
            <p:nvPr/>
          </p:nvSpPr>
          <p:spPr bwMode="auto">
            <a:xfrm>
              <a:off x="416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4" name="Rectangle 163"/>
            <p:cNvSpPr/>
            <p:nvPr/>
          </p:nvSpPr>
          <p:spPr bwMode="auto">
            <a:xfrm>
              <a:off x="432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5" name="Rectangle 164"/>
            <p:cNvSpPr/>
            <p:nvPr/>
          </p:nvSpPr>
          <p:spPr bwMode="auto">
            <a:xfrm>
              <a:off x="447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6" name="Rectangle 165"/>
            <p:cNvSpPr/>
            <p:nvPr/>
          </p:nvSpPr>
          <p:spPr bwMode="auto">
            <a:xfrm>
              <a:off x="462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7" name="Rectangle 166"/>
            <p:cNvSpPr/>
            <p:nvPr/>
          </p:nvSpPr>
          <p:spPr bwMode="auto">
            <a:xfrm>
              <a:off x="477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8" name="Rectangle 167"/>
            <p:cNvSpPr/>
            <p:nvPr/>
          </p:nvSpPr>
          <p:spPr bwMode="auto">
            <a:xfrm>
              <a:off x="493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9" name="Rectangle 168"/>
            <p:cNvSpPr/>
            <p:nvPr/>
          </p:nvSpPr>
          <p:spPr bwMode="auto">
            <a:xfrm>
              <a:off x="508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523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1" name="Rectangle 170"/>
            <p:cNvSpPr/>
            <p:nvPr/>
          </p:nvSpPr>
          <p:spPr bwMode="auto">
            <a:xfrm>
              <a:off x="538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2" name="Rectangle 171"/>
            <p:cNvSpPr/>
            <p:nvPr/>
          </p:nvSpPr>
          <p:spPr bwMode="auto">
            <a:xfrm>
              <a:off x="554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3" name="Rectangle 172"/>
            <p:cNvSpPr/>
            <p:nvPr/>
          </p:nvSpPr>
          <p:spPr bwMode="auto">
            <a:xfrm>
              <a:off x="569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4" name="Rectangle 173"/>
            <p:cNvSpPr/>
            <p:nvPr/>
          </p:nvSpPr>
          <p:spPr bwMode="auto">
            <a:xfrm>
              <a:off x="584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5" name="Rectangle 174"/>
            <p:cNvSpPr/>
            <p:nvPr/>
          </p:nvSpPr>
          <p:spPr bwMode="auto">
            <a:xfrm>
              <a:off x="599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6" name="Rectangle 175"/>
            <p:cNvSpPr/>
            <p:nvPr/>
          </p:nvSpPr>
          <p:spPr bwMode="auto">
            <a:xfrm>
              <a:off x="615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7" name="Rectangle 176"/>
            <p:cNvSpPr/>
            <p:nvPr/>
          </p:nvSpPr>
          <p:spPr bwMode="auto">
            <a:xfrm>
              <a:off x="630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8" name="Rectangle 177"/>
            <p:cNvSpPr/>
            <p:nvPr/>
          </p:nvSpPr>
          <p:spPr bwMode="auto">
            <a:xfrm>
              <a:off x="6455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9" name="Rectangle 178"/>
            <p:cNvSpPr/>
            <p:nvPr/>
          </p:nvSpPr>
          <p:spPr bwMode="auto">
            <a:xfrm>
              <a:off x="6608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0" name="Rectangle 179"/>
            <p:cNvSpPr/>
            <p:nvPr/>
          </p:nvSpPr>
          <p:spPr bwMode="auto">
            <a:xfrm>
              <a:off x="676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1" name="Rectangle 180"/>
            <p:cNvSpPr/>
            <p:nvPr/>
          </p:nvSpPr>
          <p:spPr bwMode="auto">
            <a:xfrm>
              <a:off x="691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2" name="Rectangle 181"/>
            <p:cNvSpPr/>
            <p:nvPr/>
          </p:nvSpPr>
          <p:spPr bwMode="auto">
            <a:xfrm>
              <a:off x="706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3" name="Rectangle 182"/>
            <p:cNvSpPr/>
            <p:nvPr/>
          </p:nvSpPr>
          <p:spPr bwMode="auto">
            <a:xfrm>
              <a:off x="721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4" name="Rectangle 183"/>
            <p:cNvSpPr/>
            <p:nvPr/>
          </p:nvSpPr>
          <p:spPr bwMode="auto">
            <a:xfrm>
              <a:off x="737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5" name="Rectangle 184"/>
            <p:cNvSpPr/>
            <p:nvPr/>
          </p:nvSpPr>
          <p:spPr bwMode="auto">
            <a:xfrm>
              <a:off x="752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6" name="Rectangle 185"/>
            <p:cNvSpPr/>
            <p:nvPr/>
          </p:nvSpPr>
          <p:spPr bwMode="auto">
            <a:xfrm>
              <a:off x="767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7" name="Rectangle 186"/>
            <p:cNvSpPr/>
            <p:nvPr/>
          </p:nvSpPr>
          <p:spPr bwMode="auto">
            <a:xfrm>
              <a:off x="782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8" name="Rectangle 187"/>
            <p:cNvSpPr/>
            <p:nvPr/>
          </p:nvSpPr>
          <p:spPr bwMode="auto">
            <a:xfrm>
              <a:off x="797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9" name="Rectangle 188"/>
            <p:cNvSpPr/>
            <p:nvPr/>
          </p:nvSpPr>
          <p:spPr bwMode="auto">
            <a:xfrm>
              <a:off x="813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0" name="Rectangle 189"/>
            <p:cNvSpPr/>
            <p:nvPr/>
          </p:nvSpPr>
          <p:spPr bwMode="auto">
            <a:xfrm>
              <a:off x="828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843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2" name="Rectangle 191"/>
            <p:cNvSpPr/>
            <p:nvPr/>
          </p:nvSpPr>
          <p:spPr bwMode="auto">
            <a:xfrm>
              <a:off x="858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3" name="Rectangle 192"/>
            <p:cNvSpPr/>
            <p:nvPr/>
          </p:nvSpPr>
          <p:spPr bwMode="auto">
            <a:xfrm>
              <a:off x="874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4" name="Rectangle 193"/>
            <p:cNvSpPr/>
            <p:nvPr/>
          </p:nvSpPr>
          <p:spPr bwMode="auto">
            <a:xfrm>
              <a:off x="889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5" name="Rectangle 194"/>
            <p:cNvSpPr/>
            <p:nvPr/>
          </p:nvSpPr>
          <p:spPr bwMode="auto">
            <a:xfrm>
              <a:off x="904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6" name="Rectangle 195"/>
            <p:cNvSpPr/>
            <p:nvPr/>
          </p:nvSpPr>
          <p:spPr bwMode="auto">
            <a:xfrm>
              <a:off x="919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7" name="Rectangle 196"/>
            <p:cNvSpPr/>
            <p:nvPr/>
          </p:nvSpPr>
          <p:spPr bwMode="auto">
            <a:xfrm>
              <a:off x="935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8" name="Rectangle 197"/>
            <p:cNvSpPr/>
            <p:nvPr/>
          </p:nvSpPr>
          <p:spPr bwMode="auto">
            <a:xfrm>
              <a:off x="950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9" name="Rectangle 198"/>
            <p:cNvSpPr/>
            <p:nvPr/>
          </p:nvSpPr>
          <p:spPr bwMode="auto">
            <a:xfrm>
              <a:off x="965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0" name="Rectangle 199"/>
            <p:cNvSpPr/>
            <p:nvPr/>
          </p:nvSpPr>
          <p:spPr bwMode="auto">
            <a:xfrm>
              <a:off x="980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1" name="Rectangle 200"/>
            <p:cNvSpPr/>
            <p:nvPr/>
          </p:nvSpPr>
          <p:spPr bwMode="auto">
            <a:xfrm>
              <a:off x="996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2" name="Rectangle 201"/>
            <p:cNvSpPr/>
            <p:nvPr/>
          </p:nvSpPr>
          <p:spPr bwMode="auto">
            <a:xfrm>
              <a:off x="1011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392965" y="3533865"/>
            <a:ext cx="1327294" cy="678261"/>
            <a:chOff x="1375377" y="3791348"/>
            <a:chExt cx="1327294" cy="678261"/>
          </a:xfrm>
        </p:grpSpPr>
        <p:sp>
          <p:nvSpPr>
            <p:cNvPr id="204" name="Rectangle 203"/>
            <p:cNvSpPr/>
            <p:nvPr/>
          </p:nvSpPr>
          <p:spPr>
            <a:xfrm>
              <a:off x="1375377" y="4003158"/>
              <a:ext cx="397735" cy="4664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smtClean="0">
                  <a:solidFill>
                    <a:schemeClr val="accent6"/>
                  </a:solidFill>
                </a:rPr>
                <a:t>a</a:t>
              </a:r>
              <a:endParaRPr lang="en-US" sz="2400" dirty="0">
                <a:solidFill>
                  <a:schemeClr val="accent6"/>
                </a:solidFill>
              </a:endParaRPr>
            </a:p>
          </p:txBody>
        </p:sp>
        <p:sp>
          <p:nvSpPr>
            <p:cNvPr id="205" name="Down Arrow 204"/>
            <p:cNvSpPr/>
            <p:nvPr/>
          </p:nvSpPr>
          <p:spPr bwMode="auto">
            <a:xfrm rot="14607173">
              <a:off x="2071052" y="3464528"/>
              <a:ext cx="304800" cy="958439"/>
            </a:xfrm>
            <a:prstGeom prst="down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06" name="Group 205"/>
          <p:cNvGrpSpPr/>
          <p:nvPr/>
        </p:nvGrpSpPr>
        <p:grpSpPr>
          <a:xfrm>
            <a:off x="1392965" y="4770951"/>
            <a:ext cx="1327294" cy="689836"/>
            <a:chOff x="1375377" y="3791348"/>
            <a:chExt cx="1327294" cy="689836"/>
          </a:xfrm>
        </p:grpSpPr>
        <p:sp>
          <p:nvSpPr>
            <p:cNvPr id="207" name="Rectangle 206"/>
            <p:cNvSpPr/>
            <p:nvPr/>
          </p:nvSpPr>
          <p:spPr>
            <a:xfrm>
              <a:off x="1375377" y="4014733"/>
              <a:ext cx="397735" cy="4664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smtClean="0">
                  <a:solidFill>
                    <a:schemeClr val="accent6"/>
                  </a:solidFill>
                </a:rPr>
                <a:t>b</a:t>
              </a:r>
              <a:endParaRPr lang="en-US" sz="2400" dirty="0">
                <a:solidFill>
                  <a:schemeClr val="accent6"/>
                </a:solidFill>
              </a:endParaRPr>
            </a:p>
          </p:txBody>
        </p:sp>
        <p:sp>
          <p:nvSpPr>
            <p:cNvPr id="208" name="Down Arrow 207"/>
            <p:cNvSpPr/>
            <p:nvPr/>
          </p:nvSpPr>
          <p:spPr bwMode="auto">
            <a:xfrm rot="14607173">
              <a:off x="2071052" y="3464528"/>
              <a:ext cx="304800" cy="958439"/>
            </a:xfrm>
            <a:prstGeom prst="down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09" name="Group 208"/>
          <p:cNvGrpSpPr/>
          <p:nvPr/>
        </p:nvGrpSpPr>
        <p:grpSpPr>
          <a:xfrm>
            <a:off x="1420589" y="5960950"/>
            <a:ext cx="1327294" cy="689836"/>
            <a:chOff x="1375377" y="3791348"/>
            <a:chExt cx="1327294" cy="689836"/>
          </a:xfrm>
        </p:grpSpPr>
        <p:sp>
          <p:nvSpPr>
            <p:cNvPr id="210" name="Rectangle 209"/>
            <p:cNvSpPr/>
            <p:nvPr/>
          </p:nvSpPr>
          <p:spPr>
            <a:xfrm>
              <a:off x="1375377" y="4014733"/>
              <a:ext cx="397735" cy="4664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accent6"/>
                  </a:solidFill>
                </a:rPr>
                <a:t>c</a:t>
              </a:r>
            </a:p>
          </p:txBody>
        </p:sp>
        <p:sp>
          <p:nvSpPr>
            <p:cNvPr id="211" name="Down Arrow 210"/>
            <p:cNvSpPr/>
            <p:nvPr/>
          </p:nvSpPr>
          <p:spPr bwMode="auto">
            <a:xfrm rot="14607173">
              <a:off x="2071052" y="3464528"/>
              <a:ext cx="304800" cy="958439"/>
            </a:xfrm>
            <a:prstGeom prst="down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583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Motivating example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420589" y="1542551"/>
            <a:ext cx="932361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mul_flt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*a,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 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*b,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*c) {</a:t>
            </a:r>
            <a:endParaRPr lang="en-US" sz="2000" dirty="0">
              <a:solidFill>
                <a:srgbClr val="569CD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&lt;1000;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a[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b[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* c[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920094" y="3095871"/>
            <a:ext cx="8382000" cy="609600"/>
            <a:chOff x="1883774" y="3326501"/>
            <a:chExt cx="8382000" cy="609600"/>
          </a:xfrm>
        </p:grpSpPr>
        <p:sp>
          <p:nvSpPr>
            <p:cNvPr id="25" name="Rectangle 24"/>
            <p:cNvSpPr/>
            <p:nvPr/>
          </p:nvSpPr>
          <p:spPr bwMode="auto">
            <a:xfrm>
              <a:off x="1883774" y="3326501"/>
              <a:ext cx="152400" cy="6096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2036174" y="3326501"/>
              <a:ext cx="152400" cy="6096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18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234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249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645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798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295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310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325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340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356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371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386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401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416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432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447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462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477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93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508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23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38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554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569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584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599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615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630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6455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6608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Rectangle 56"/>
            <p:cNvSpPr/>
            <p:nvPr/>
          </p:nvSpPr>
          <p:spPr bwMode="auto">
            <a:xfrm>
              <a:off x="676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691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706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721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737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752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767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782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797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Rectangle 65"/>
            <p:cNvSpPr/>
            <p:nvPr/>
          </p:nvSpPr>
          <p:spPr bwMode="auto">
            <a:xfrm>
              <a:off x="813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7" name="Rectangle 66"/>
            <p:cNvSpPr/>
            <p:nvPr/>
          </p:nvSpPr>
          <p:spPr bwMode="auto">
            <a:xfrm>
              <a:off x="828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 bwMode="auto">
            <a:xfrm>
              <a:off x="843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Rectangle 68"/>
            <p:cNvSpPr/>
            <p:nvPr/>
          </p:nvSpPr>
          <p:spPr bwMode="auto">
            <a:xfrm>
              <a:off x="858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874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Rectangle 70"/>
            <p:cNvSpPr/>
            <p:nvPr/>
          </p:nvSpPr>
          <p:spPr bwMode="auto">
            <a:xfrm>
              <a:off x="889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904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919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935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950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965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980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996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1011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2920094" y="4299831"/>
            <a:ext cx="8382000" cy="609600"/>
            <a:chOff x="1883774" y="3326501"/>
            <a:chExt cx="8382000" cy="609600"/>
          </a:xfrm>
        </p:grpSpPr>
        <p:sp>
          <p:nvSpPr>
            <p:cNvPr id="92" name="Rectangle 91"/>
            <p:cNvSpPr/>
            <p:nvPr/>
          </p:nvSpPr>
          <p:spPr bwMode="auto">
            <a:xfrm>
              <a:off x="1883774" y="3326501"/>
              <a:ext cx="152400" cy="609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3" name="Rectangle 92"/>
            <p:cNvSpPr/>
            <p:nvPr/>
          </p:nvSpPr>
          <p:spPr bwMode="auto">
            <a:xfrm>
              <a:off x="2036174" y="3326501"/>
              <a:ext cx="152400" cy="609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4" name="Rectangle 93"/>
            <p:cNvSpPr/>
            <p:nvPr/>
          </p:nvSpPr>
          <p:spPr bwMode="auto">
            <a:xfrm>
              <a:off x="218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5" name="Rectangle 94"/>
            <p:cNvSpPr/>
            <p:nvPr/>
          </p:nvSpPr>
          <p:spPr bwMode="auto">
            <a:xfrm>
              <a:off x="234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249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7" name="Rectangle 96"/>
            <p:cNvSpPr/>
            <p:nvPr/>
          </p:nvSpPr>
          <p:spPr bwMode="auto">
            <a:xfrm>
              <a:off x="2645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8" name="Rectangle 97"/>
            <p:cNvSpPr/>
            <p:nvPr/>
          </p:nvSpPr>
          <p:spPr bwMode="auto">
            <a:xfrm>
              <a:off x="2798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9" name="Rectangle 98"/>
            <p:cNvSpPr/>
            <p:nvPr/>
          </p:nvSpPr>
          <p:spPr bwMode="auto">
            <a:xfrm>
              <a:off x="295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0" name="Rectangle 99"/>
            <p:cNvSpPr/>
            <p:nvPr/>
          </p:nvSpPr>
          <p:spPr bwMode="auto">
            <a:xfrm>
              <a:off x="310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1" name="Rectangle 100"/>
            <p:cNvSpPr/>
            <p:nvPr/>
          </p:nvSpPr>
          <p:spPr bwMode="auto">
            <a:xfrm>
              <a:off x="325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" name="Rectangle 101"/>
            <p:cNvSpPr/>
            <p:nvPr/>
          </p:nvSpPr>
          <p:spPr bwMode="auto">
            <a:xfrm>
              <a:off x="340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" name="Rectangle 102"/>
            <p:cNvSpPr/>
            <p:nvPr/>
          </p:nvSpPr>
          <p:spPr bwMode="auto">
            <a:xfrm>
              <a:off x="356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" name="Rectangle 103"/>
            <p:cNvSpPr/>
            <p:nvPr/>
          </p:nvSpPr>
          <p:spPr bwMode="auto">
            <a:xfrm>
              <a:off x="371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5" name="Rectangle 104"/>
            <p:cNvSpPr/>
            <p:nvPr/>
          </p:nvSpPr>
          <p:spPr bwMode="auto">
            <a:xfrm>
              <a:off x="386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" name="Rectangle 105"/>
            <p:cNvSpPr/>
            <p:nvPr/>
          </p:nvSpPr>
          <p:spPr bwMode="auto">
            <a:xfrm>
              <a:off x="401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Rectangle 106"/>
            <p:cNvSpPr/>
            <p:nvPr/>
          </p:nvSpPr>
          <p:spPr bwMode="auto">
            <a:xfrm>
              <a:off x="416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Rectangle 107"/>
            <p:cNvSpPr/>
            <p:nvPr/>
          </p:nvSpPr>
          <p:spPr bwMode="auto">
            <a:xfrm>
              <a:off x="432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" name="Rectangle 108"/>
            <p:cNvSpPr/>
            <p:nvPr/>
          </p:nvSpPr>
          <p:spPr bwMode="auto">
            <a:xfrm>
              <a:off x="447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0" name="Rectangle 109"/>
            <p:cNvSpPr/>
            <p:nvPr/>
          </p:nvSpPr>
          <p:spPr bwMode="auto">
            <a:xfrm>
              <a:off x="462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1" name="Rectangle 110"/>
            <p:cNvSpPr/>
            <p:nvPr/>
          </p:nvSpPr>
          <p:spPr bwMode="auto">
            <a:xfrm>
              <a:off x="477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2" name="Rectangle 111"/>
            <p:cNvSpPr/>
            <p:nvPr/>
          </p:nvSpPr>
          <p:spPr bwMode="auto">
            <a:xfrm>
              <a:off x="493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3" name="Rectangle 112"/>
            <p:cNvSpPr/>
            <p:nvPr/>
          </p:nvSpPr>
          <p:spPr bwMode="auto">
            <a:xfrm>
              <a:off x="508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4" name="Rectangle 113"/>
            <p:cNvSpPr/>
            <p:nvPr/>
          </p:nvSpPr>
          <p:spPr bwMode="auto">
            <a:xfrm>
              <a:off x="523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 bwMode="auto">
            <a:xfrm>
              <a:off x="538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554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569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/>
            <p:cNvSpPr/>
            <p:nvPr/>
          </p:nvSpPr>
          <p:spPr bwMode="auto">
            <a:xfrm>
              <a:off x="584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9" name="Rectangle 118"/>
            <p:cNvSpPr/>
            <p:nvPr/>
          </p:nvSpPr>
          <p:spPr bwMode="auto">
            <a:xfrm>
              <a:off x="599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0" name="Rectangle 119"/>
            <p:cNvSpPr/>
            <p:nvPr/>
          </p:nvSpPr>
          <p:spPr bwMode="auto">
            <a:xfrm>
              <a:off x="615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1" name="Rectangle 120"/>
            <p:cNvSpPr/>
            <p:nvPr/>
          </p:nvSpPr>
          <p:spPr bwMode="auto">
            <a:xfrm>
              <a:off x="630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 bwMode="auto">
            <a:xfrm>
              <a:off x="6455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Rectangle 122"/>
            <p:cNvSpPr/>
            <p:nvPr/>
          </p:nvSpPr>
          <p:spPr bwMode="auto">
            <a:xfrm>
              <a:off x="6608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4" name="Rectangle 123"/>
            <p:cNvSpPr/>
            <p:nvPr/>
          </p:nvSpPr>
          <p:spPr bwMode="auto">
            <a:xfrm>
              <a:off x="676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" name="Rectangle 124"/>
            <p:cNvSpPr/>
            <p:nvPr/>
          </p:nvSpPr>
          <p:spPr bwMode="auto">
            <a:xfrm>
              <a:off x="691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6" name="Rectangle 125"/>
            <p:cNvSpPr/>
            <p:nvPr/>
          </p:nvSpPr>
          <p:spPr bwMode="auto">
            <a:xfrm>
              <a:off x="706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721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Rectangle 127"/>
            <p:cNvSpPr/>
            <p:nvPr/>
          </p:nvSpPr>
          <p:spPr bwMode="auto">
            <a:xfrm>
              <a:off x="737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752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767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1" name="Rectangle 130"/>
            <p:cNvSpPr/>
            <p:nvPr/>
          </p:nvSpPr>
          <p:spPr bwMode="auto">
            <a:xfrm>
              <a:off x="782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2" name="Rectangle 131"/>
            <p:cNvSpPr/>
            <p:nvPr/>
          </p:nvSpPr>
          <p:spPr bwMode="auto">
            <a:xfrm>
              <a:off x="797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3" name="Rectangle 132"/>
            <p:cNvSpPr/>
            <p:nvPr/>
          </p:nvSpPr>
          <p:spPr bwMode="auto">
            <a:xfrm>
              <a:off x="813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4" name="Rectangle 133"/>
            <p:cNvSpPr/>
            <p:nvPr/>
          </p:nvSpPr>
          <p:spPr bwMode="auto">
            <a:xfrm>
              <a:off x="828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5" name="Rectangle 134"/>
            <p:cNvSpPr/>
            <p:nvPr/>
          </p:nvSpPr>
          <p:spPr bwMode="auto">
            <a:xfrm>
              <a:off x="843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6" name="Rectangle 135"/>
            <p:cNvSpPr/>
            <p:nvPr/>
          </p:nvSpPr>
          <p:spPr bwMode="auto">
            <a:xfrm>
              <a:off x="858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7" name="Rectangle 136"/>
            <p:cNvSpPr/>
            <p:nvPr/>
          </p:nvSpPr>
          <p:spPr bwMode="auto">
            <a:xfrm>
              <a:off x="874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8" name="Rectangle 137"/>
            <p:cNvSpPr/>
            <p:nvPr/>
          </p:nvSpPr>
          <p:spPr bwMode="auto">
            <a:xfrm>
              <a:off x="889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" name="Rectangle 138"/>
            <p:cNvSpPr/>
            <p:nvPr/>
          </p:nvSpPr>
          <p:spPr bwMode="auto">
            <a:xfrm>
              <a:off x="904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0" name="Rectangle 139"/>
            <p:cNvSpPr/>
            <p:nvPr/>
          </p:nvSpPr>
          <p:spPr bwMode="auto">
            <a:xfrm>
              <a:off x="919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Rectangle 140"/>
            <p:cNvSpPr/>
            <p:nvPr/>
          </p:nvSpPr>
          <p:spPr bwMode="auto">
            <a:xfrm>
              <a:off x="935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2" name="Rectangle 141"/>
            <p:cNvSpPr/>
            <p:nvPr/>
          </p:nvSpPr>
          <p:spPr bwMode="auto">
            <a:xfrm>
              <a:off x="950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3" name="Rectangle 142"/>
            <p:cNvSpPr/>
            <p:nvPr/>
          </p:nvSpPr>
          <p:spPr bwMode="auto">
            <a:xfrm>
              <a:off x="965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4" name="Rectangle 143"/>
            <p:cNvSpPr/>
            <p:nvPr/>
          </p:nvSpPr>
          <p:spPr bwMode="auto">
            <a:xfrm>
              <a:off x="980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Rectangle 144"/>
            <p:cNvSpPr/>
            <p:nvPr/>
          </p:nvSpPr>
          <p:spPr bwMode="auto">
            <a:xfrm>
              <a:off x="996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6" name="Rectangle 145"/>
            <p:cNvSpPr/>
            <p:nvPr/>
          </p:nvSpPr>
          <p:spPr bwMode="auto">
            <a:xfrm>
              <a:off x="1011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2920094" y="5503791"/>
            <a:ext cx="8382000" cy="609600"/>
            <a:chOff x="1883774" y="3326501"/>
            <a:chExt cx="8382000" cy="609600"/>
          </a:xfrm>
        </p:grpSpPr>
        <p:sp>
          <p:nvSpPr>
            <p:cNvPr id="148" name="Rectangle 147"/>
            <p:cNvSpPr/>
            <p:nvPr/>
          </p:nvSpPr>
          <p:spPr bwMode="auto">
            <a:xfrm>
              <a:off x="1883774" y="3326501"/>
              <a:ext cx="152400" cy="609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9" name="Rectangle 148"/>
            <p:cNvSpPr/>
            <p:nvPr/>
          </p:nvSpPr>
          <p:spPr bwMode="auto">
            <a:xfrm>
              <a:off x="2036174" y="3326501"/>
              <a:ext cx="152400" cy="609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0" name="Rectangle 149"/>
            <p:cNvSpPr/>
            <p:nvPr/>
          </p:nvSpPr>
          <p:spPr bwMode="auto">
            <a:xfrm>
              <a:off x="218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1" name="Rectangle 150"/>
            <p:cNvSpPr/>
            <p:nvPr/>
          </p:nvSpPr>
          <p:spPr bwMode="auto">
            <a:xfrm>
              <a:off x="234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Rectangle 151"/>
            <p:cNvSpPr/>
            <p:nvPr/>
          </p:nvSpPr>
          <p:spPr bwMode="auto">
            <a:xfrm>
              <a:off x="249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2645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4" name="Rectangle 153"/>
            <p:cNvSpPr/>
            <p:nvPr/>
          </p:nvSpPr>
          <p:spPr bwMode="auto">
            <a:xfrm>
              <a:off x="2798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Rectangle 154"/>
            <p:cNvSpPr/>
            <p:nvPr/>
          </p:nvSpPr>
          <p:spPr bwMode="auto">
            <a:xfrm>
              <a:off x="295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6" name="Rectangle 155"/>
            <p:cNvSpPr/>
            <p:nvPr/>
          </p:nvSpPr>
          <p:spPr bwMode="auto">
            <a:xfrm>
              <a:off x="310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7" name="Rectangle 156"/>
            <p:cNvSpPr/>
            <p:nvPr/>
          </p:nvSpPr>
          <p:spPr bwMode="auto">
            <a:xfrm>
              <a:off x="325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8" name="Rectangle 157"/>
            <p:cNvSpPr/>
            <p:nvPr/>
          </p:nvSpPr>
          <p:spPr bwMode="auto">
            <a:xfrm>
              <a:off x="340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9" name="Rectangle 158"/>
            <p:cNvSpPr/>
            <p:nvPr/>
          </p:nvSpPr>
          <p:spPr bwMode="auto">
            <a:xfrm>
              <a:off x="356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0" name="Rectangle 159"/>
            <p:cNvSpPr/>
            <p:nvPr/>
          </p:nvSpPr>
          <p:spPr bwMode="auto">
            <a:xfrm>
              <a:off x="371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1" name="Rectangle 160"/>
            <p:cNvSpPr/>
            <p:nvPr/>
          </p:nvSpPr>
          <p:spPr bwMode="auto">
            <a:xfrm>
              <a:off x="386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2" name="Rectangle 161"/>
            <p:cNvSpPr/>
            <p:nvPr/>
          </p:nvSpPr>
          <p:spPr bwMode="auto">
            <a:xfrm>
              <a:off x="401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3" name="Rectangle 162"/>
            <p:cNvSpPr/>
            <p:nvPr/>
          </p:nvSpPr>
          <p:spPr bwMode="auto">
            <a:xfrm>
              <a:off x="416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4" name="Rectangle 163"/>
            <p:cNvSpPr/>
            <p:nvPr/>
          </p:nvSpPr>
          <p:spPr bwMode="auto">
            <a:xfrm>
              <a:off x="432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5" name="Rectangle 164"/>
            <p:cNvSpPr/>
            <p:nvPr/>
          </p:nvSpPr>
          <p:spPr bwMode="auto">
            <a:xfrm>
              <a:off x="447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6" name="Rectangle 165"/>
            <p:cNvSpPr/>
            <p:nvPr/>
          </p:nvSpPr>
          <p:spPr bwMode="auto">
            <a:xfrm>
              <a:off x="462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7" name="Rectangle 166"/>
            <p:cNvSpPr/>
            <p:nvPr/>
          </p:nvSpPr>
          <p:spPr bwMode="auto">
            <a:xfrm>
              <a:off x="477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8" name="Rectangle 167"/>
            <p:cNvSpPr/>
            <p:nvPr/>
          </p:nvSpPr>
          <p:spPr bwMode="auto">
            <a:xfrm>
              <a:off x="493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9" name="Rectangle 168"/>
            <p:cNvSpPr/>
            <p:nvPr/>
          </p:nvSpPr>
          <p:spPr bwMode="auto">
            <a:xfrm>
              <a:off x="508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523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1" name="Rectangle 170"/>
            <p:cNvSpPr/>
            <p:nvPr/>
          </p:nvSpPr>
          <p:spPr bwMode="auto">
            <a:xfrm>
              <a:off x="538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2" name="Rectangle 171"/>
            <p:cNvSpPr/>
            <p:nvPr/>
          </p:nvSpPr>
          <p:spPr bwMode="auto">
            <a:xfrm>
              <a:off x="554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3" name="Rectangle 172"/>
            <p:cNvSpPr/>
            <p:nvPr/>
          </p:nvSpPr>
          <p:spPr bwMode="auto">
            <a:xfrm>
              <a:off x="569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4" name="Rectangle 173"/>
            <p:cNvSpPr/>
            <p:nvPr/>
          </p:nvSpPr>
          <p:spPr bwMode="auto">
            <a:xfrm>
              <a:off x="584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5" name="Rectangle 174"/>
            <p:cNvSpPr/>
            <p:nvPr/>
          </p:nvSpPr>
          <p:spPr bwMode="auto">
            <a:xfrm>
              <a:off x="599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6" name="Rectangle 175"/>
            <p:cNvSpPr/>
            <p:nvPr/>
          </p:nvSpPr>
          <p:spPr bwMode="auto">
            <a:xfrm>
              <a:off x="615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7" name="Rectangle 176"/>
            <p:cNvSpPr/>
            <p:nvPr/>
          </p:nvSpPr>
          <p:spPr bwMode="auto">
            <a:xfrm>
              <a:off x="630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8" name="Rectangle 177"/>
            <p:cNvSpPr/>
            <p:nvPr/>
          </p:nvSpPr>
          <p:spPr bwMode="auto">
            <a:xfrm>
              <a:off x="6455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9" name="Rectangle 178"/>
            <p:cNvSpPr/>
            <p:nvPr/>
          </p:nvSpPr>
          <p:spPr bwMode="auto">
            <a:xfrm>
              <a:off x="6608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0" name="Rectangle 179"/>
            <p:cNvSpPr/>
            <p:nvPr/>
          </p:nvSpPr>
          <p:spPr bwMode="auto">
            <a:xfrm>
              <a:off x="676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1" name="Rectangle 180"/>
            <p:cNvSpPr/>
            <p:nvPr/>
          </p:nvSpPr>
          <p:spPr bwMode="auto">
            <a:xfrm>
              <a:off x="691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2" name="Rectangle 181"/>
            <p:cNvSpPr/>
            <p:nvPr/>
          </p:nvSpPr>
          <p:spPr bwMode="auto">
            <a:xfrm>
              <a:off x="706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3" name="Rectangle 182"/>
            <p:cNvSpPr/>
            <p:nvPr/>
          </p:nvSpPr>
          <p:spPr bwMode="auto">
            <a:xfrm>
              <a:off x="721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4" name="Rectangle 183"/>
            <p:cNvSpPr/>
            <p:nvPr/>
          </p:nvSpPr>
          <p:spPr bwMode="auto">
            <a:xfrm>
              <a:off x="737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5" name="Rectangle 184"/>
            <p:cNvSpPr/>
            <p:nvPr/>
          </p:nvSpPr>
          <p:spPr bwMode="auto">
            <a:xfrm>
              <a:off x="752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6" name="Rectangle 185"/>
            <p:cNvSpPr/>
            <p:nvPr/>
          </p:nvSpPr>
          <p:spPr bwMode="auto">
            <a:xfrm>
              <a:off x="767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7" name="Rectangle 186"/>
            <p:cNvSpPr/>
            <p:nvPr/>
          </p:nvSpPr>
          <p:spPr bwMode="auto">
            <a:xfrm>
              <a:off x="782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8" name="Rectangle 187"/>
            <p:cNvSpPr/>
            <p:nvPr/>
          </p:nvSpPr>
          <p:spPr bwMode="auto">
            <a:xfrm>
              <a:off x="797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9" name="Rectangle 188"/>
            <p:cNvSpPr/>
            <p:nvPr/>
          </p:nvSpPr>
          <p:spPr bwMode="auto">
            <a:xfrm>
              <a:off x="813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0" name="Rectangle 189"/>
            <p:cNvSpPr/>
            <p:nvPr/>
          </p:nvSpPr>
          <p:spPr bwMode="auto">
            <a:xfrm>
              <a:off x="828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843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2" name="Rectangle 191"/>
            <p:cNvSpPr/>
            <p:nvPr/>
          </p:nvSpPr>
          <p:spPr bwMode="auto">
            <a:xfrm>
              <a:off x="858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3" name="Rectangle 192"/>
            <p:cNvSpPr/>
            <p:nvPr/>
          </p:nvSpPr>
          <p:spPr bwMode="auto">
            <a:xfrm>
              <a:off x="874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4" name="Rectangle 193"/>
            <p:cNvSpPr/>
            <p:nvPr/>
          </p:nvSpPr>
          <p:spPr bwMode="auto">
            <a:xfrm>
              <a:off x="889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5" name="Rectangle 194"/>
            <p:cNvSpPr/>
            <p:nvPr/>
          </p:nvSpPr>
          <p:spPr bwMode="auto">
            <a:xfrm>
              <a:off x="904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6" name="Rectangle 195"/>
            <p:cNvSpPr/>
            <p:nvPr/>
          </p:nvSpPr>
          <p:spPr bwMode="auto">
            <a:xfrm>
              <a:off x="919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7" name="Rectangle 196"/>
            <p:cNvSpPr/>
            <p:nvPr/>
          </p:nvSpPr>
          <p:spPr bwMode="auto">
            <a:xfrm>
              <a:off x="935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8" name="Rectangle 197"/>
            <p:cNvSpPr/>
            <p:nvPr/>
          </p:nvSpPr>
          <p:spPr bwMode="auto">
            <a:xfrm>
              <a:off x="950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9" name="Rectangle 198"/>
            <p:cNvSpPr/>
            <p:nvPr/>
          </p:nvSpPr>
          <p:spPr bwMode="auto">
            <a:xfrm>
              <a:off x="965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0" name="Rectangle 199"/>
            <p:cNvSpPr/>
            <p:nvPr/>
          </p:nvSpPr>
          <p:spPr bwMode="auto">
            <a:xfrm>
              <a:off x="980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1" name="Rectangle 200"/>
            <p:cNvSpPr/>
            <p:nvPr/>
          </p:nvSpPr>
          <p:spPr bwMode="auto">
            <a:xfrm>
              <a:off x="996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2" name="Rectangle 201"/>
            <p:cNvSpPr/>
            <p:nvPr/>
          </p:nvSpPr>
          <p:spPr bwMode="auto">
            <a:xfrm>
              <a:off x="1011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392965" y="3533865"/>
            <a:ext cx="1327294" cy="678261"/>
            <a:chOff x="1375377" y="3791348"/>
            <a:chExt cx="1327294" cy="678261"/>
          </a:xfrm>
        </p:grpSpPr>
        <p:sp>
          <p:nvSpPr>
            <p:cNvPr id="204" name="Rectangle 203"/>
            <p:cNvSpPr/>
            <p:nvPr/>
          </p:nvSpPr>
          <p:spPr>
            <a:xfrm>
              <a:off x="1375377" y="4003158"/>
              <a:ext cx="397735" cy="4664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smtClean="0">
                  <a:solidFill>
                    <a:schemeClr val="accent6"/>
                  </a:solidFill>
                </a:rPr>
                <a:t>a</a:t>
              </a:r>
              <a:endParaRPr lang="en-US" sz="2400" dirty="0">
                <a:solidFill>
                  <a:schemeClr val="accent6"/>
                </a:solidFill>
              </a:endParaRPr>
            </a:p>
          </p:txBody>
        </p:sp>
        <p:sp>
          <p:nvSpPr>
            <p:cNvPr id="205" name="Down Arrow 204"/>
            <p:cNvSpPr/>
            <p:nvPr/>
          </p:nvSpPr>
          <p:spPr bwMode="auto">
            <a:xfrm rot="14607173">
              <a:off x="2071052" y="3464528"/>
              <a:ext cx="304800" cy="958439"/>
            </a:xfrm>
            <a:prstGeom prst="down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06" name="Group 205"/>
          <p:cNvGrpSpPr/>
          <p:nvPr/>
        </p:nvGrpSpPr>
        <p:grpSpPr>
          <a:xfrm>
            <a:off x="1392965" y="4770951"/>
            <a:ext cx="1327294" cy="689836"/>
            <a:chOff x="1375377" y="3791348"/>
            <a:chExt cx="1327294" cy="689836"/>
          </a:xfrm>
        </p:grpSpPr>
        <p:sp>
          <p:nvSpPr>
            <p:cNvPr id="207" name="Rectangle 206"/>
            <p:cNvSpPr/>
            <p:nvPr/>
          </p:nvSpPr>
          <p:spPr>
            <a:xfrm>
              <a:off x="1375377" y="4014733"/>
              <a:ext cx="397735" cy="4664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smtClean="0">
                  <a:solidFill>
                    <a:schemeClr val="accent6"/>
                  </a:solidFill>
                </a:rPr>
                <a:t>b</a:t>
              </a:r>
              <a:endParaRPr lang="en-US" sz="2400" dirty="0">
                <a:solidFill>
                  <a:schemeClr val="accent6"/>
                </a:solidFill>
              </a:endParaRPr>
            </a:p>
          </p:txBody>
        </p:sp>
        <p:sp>
          <p:nvSpPr>
            <p:cNvPr id="208" name="Down Arrow 207"/>
            <p:cNvSpPr/>
            <p:nvPr/>
          </p:nvSpPr>
          <p:spPr bwMode="auto">
            <a:xfrm rot="14607173">
              <a:off x="2071052" y="3464528"/>
              <a:ext cx="304800" cy="958439"/>
            </a:xfrm>
            <a:prstGeom prst="down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09" name="Group 208"/>
          <p:cNvGrpSpPr/>
          <p:nvPr/>
        </p:nvGrpSpPr>
        <p:grpSpPr>
          <a:xfrm>
            <a:off x="1420589" y="5960950"/>
            <a:ext cx="1327294" cy="689836"/>
            <a:chOff x="1375377" y="3791348"/>
            <a:chExt cx="1327294" cy="689836"/>
          </a:xfrm>
        </p:grpSpPr>
        <p:sp>
          <p:nvSpPr>
            <p:cNvPr id="210" name="Rectangle 209"/>
            <p:cNvSpPr/>
            <p:nvPr/>
          </p:nvSpPr>
          <p:spPr>
            <a:xfrm>
              <a:off x="1375377" y="4014733"/>
              <a:ext cx="397735" cy="4664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accent6"/>
                  </a:solidFill>
                </a:rPr>
                <a:t>c</a:t>
              </a:r>
            </a:p>
          </p:txBody>
        </p:sp>
        <p:sp>
          <p:nvSpPr>
            <p:cNvPr id="211" name="Down Arrow 210"/>
            <p:cNvSpPr/>
            <p:nvPr/>
          </p:nvSpPr>
          <p:spPr bwMode="auto">
            <a:xfrm rot="14607173">
              <a:off x="2071052" y="3464528"/>
              <a:ext cx="304800" cy="958439"/>
            </a:xfrm>
            <a:prstGeom prst="down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03" name="Rectangle 202"/>
          <p:cNvSpPr/>
          <p:nvPr/>
        </p:nvSpPr>
        <p:spPr>
          <a:xfrm>
            <a:off x="6186195" y="2041596"/>
            <a:ext cx="50236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accent6"/>
                </a:solidFill>
              </a:rPr>
              <a:t>Easy to </a:t>
            </a:r>
            <a:r>
              <a:rPr lang="en-US" sz="4000" b="1" dirty="0" err="1" smtClean="0">
                <a:solidFill>
                  <a:schemeClr val="accent6"/>
                </a:solidFill>
              </a:rPr>
              <a:t>vectorize</a:t>
            </a:r>
            <a:endParaRPr lang="en-US" sz="4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53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Motivating example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420589" y="1542551"/>
            <a:ext cx="932361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mul_flt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*a,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 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*b,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*c) {</a:t>
            </a:r>
            <a:endParaRPr lang="en-US" sz="2000" dirty="0">
              <a:solidFill>
                <a:srgbClr val="569CD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&lt;1000;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a[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b[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* c[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920094" y="3095871"/>
            <a:ext cx="8382000" cy="609600"/>
            <a:chOff x="1883774" y="3326501"/>
            <a:chExt cx="8382000" cy="609600"/>
          </a:xfrm>
        </p:grpSpPr>
        <p:sp>
          <p:nvSpPr>
            <p:cNvPr id="25" name="Rectangle 24"/>
            <p:cNvSpPr/>
            <p:nvPr/>
          </p:nvSpPr>
          <p:spPr bwMode="auto">
            <a:xfrm>
              <a:off x="1883774" y="3326501"/>
              <a:ext cx="152400" cy="6096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2036174" y="3326501"/>
              <a:ext cx="152400" cy="6096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188574" y="3326501"/>
              <a:ext cx="152400" cy="6096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2340974" y="3326501"/>
              <a:ext cx="152400" cy="6096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2493374" y="3326501"/>
              <a:ext cx="152400" cy="6096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645774" y="3326501"/>
              <a:ext cx="152400" cy="6096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798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295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310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325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340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356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371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386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401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416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432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447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462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477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93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508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23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38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554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569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584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599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615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630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6455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6608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Rectangle 56"/>
            <p:cNvSpPr/>
            <p:nvPr/>
          </p:nvSpPr>
          <p:spPr bwMode="auto">
            <a:xfrm>
              <a:off x="676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691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706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721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737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752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767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782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797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Rectangle 65"/>
            <p:cNvSpPr/>
            <p:nvPr/>
          </p:nvSpPr>
          <p:spPr bwMode="auto">
            <a:xfrm>
              <a:off x="813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7" name="Rectangle 66"/>
            <p:cNvSpPr/>
            <p:nvPr/>
          </p:nvSpPr>
          <p:spPr bwMode="auto">
            <a:xfrm>
              <a:off x="828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 bwMode="auto">
            <a:xfrm>
              <a:off x="843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Rectangle 68"/>
            <p:cNvSpPr/>
            <p:nvPr/>
          </p:nvSpPr>
          <p:spPr bwMode="auto">
            <a:xfrm>
              <a:off x="858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874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Rectangle 70"/>
            <p:cNvSpPr/>
            <p:nvPr/>
          </p:nvSpPr>
          <p:spPr bwMode="auto">
            <a:xfrm>
              <a:off x="889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904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919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935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950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965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980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996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1011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2920094" y="4299831"/>
            <a:ext cx="8382000" cy="609600"/>
            <a:chOff x="1883774" y="3326501"/>
            <a:chExt cx="8382000" cy="609600"/>
          </a:xfrm>
        </p:grpSpPr>
        <p:sp>
          <p:nvSpPr>
            <p:cNvPr id="92" name="Rectangle 91"/>
            <p:cNvSpPr/>
            <p:nvPr/>
          </p:nvSpPr>
          <p:spPr bwMode="auto">
            <a:xfrm>
              <a:off x="1883774" y="3326501"/>
              <a:ext cx="152400" cy="609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3" name="Rectangle 92"/>
            <p:cNvSpPr/>
            <p:nvPr/>
          </p:nvSpPr>
          <p:spPr bwMode="auto">
            <a:xfrm>
              <a:off x="2036174" y="3326501"/>
              <a:ext cx="152400" cy="609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4" name="Rectangle 93"/>
            <p:cNvSpPr/>
            <p:nvPr/>
          </p:nvSpPr>
          <p:spPr bwMode="auto">
            <a:xfrm>
              <a:off x="2188574" y="3326501"/>
              <a:ext cx="152400" cy="609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5" name="Rectangle 94"/>
            <p:cNvSpPr/>
            <p:nvPr/>
          </p:nvSpPr>
          <p:spPr bwMode="auto">
            <a:xfrm>
              <a:off x="2340974" y="3326501"/>
              <a:ext cx="152400" cy="609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2493374" y="3326501"/>
              <a:ext cx="152400" cy="609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7" name="Rectangle 96"/>
            <p:cNvSpPr/>
            <p:nvPr/>
          </p:nvSpPr>
          <p:spPr bwMode="auto">
            <a:xfrm>
              <a:off x="2645774" y="3326501"/>
              <a:ext cx="152400" cy="609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8" name="Rectangle 97"/>
            <p:cNvSpPr/>
            <p:nvPr/>
          </p:nvSpPr>
          <p:spPr bwMode="auto">
            <a:xfrm>
              <a:off x="2798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9" name="Rectangle 98"/>
            <p:cNvSpPr/>
            <p:nvPr/>
          </p:nvSpPr>
          <p:spPr bwMode="auto">
            <a:xfrm>
              <a:off x="295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0" name="Rectangle 99"/>
            <p:cNvSpPr/>
            <p:nvPr/>
          </p:nvSpPr>
          <p:spPr bwMode="auto">
            <a:xfrm>
              <a:off x="310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1" name="Rectangle 100"/>
            <p:cNvSpPr/>
            <p:nvPr/>
          </p:nvSpPr>
          <p:spPr bwMode="auto">
            <a:xfrm>
              <a:off x="325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" name="Rectangle 101"/>
            <p:cNvSpPr/>
            <p:nvPr/>
          </p:nvSpPr>
          <p:spPr bwMode="auto">
            <a:xfrm>
              <a:off x="340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" name="Rectangle 102"/>
            <p:cNvSpPr/>
            <p:nvPr/>
          </p:nvSpPr>
          <p:spPr bwMode="auto">
            <a:xfrm>
              <a:off x="356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" name="Rectangle 103"/>
            <p:cNvSpPr/>
            <p:nvPr/>
          </p:nvSpPr>
          <p:spPr bwMode="auto">
            <a:xfrm>
              <a:off x="371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5" name="Rectangle 104"/>
            <p:cNvSpPr/>
            <p:nvPr/>
          </p:nvSpPr>
          <p:spPr bwMode="auto">
            <a:xfrm>
              <a:off x="386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" name="Rectangle 105"/>
            <p:cNvSpPr/>
            <p:nvPr/>
          </p:nvSpPr>
          <p:spPr bwMode="auto">
            <a:xfrm>
              <a:off x="401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Rectangle 106"/>
            <p:cNvSpPr/>
            <p:nvPr/>
          </p:nvSpPr>
          <p:spPr bwMode="auto">
            <a:xfrm>
              <a:off x="416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Rectangle 107"/>
            <p:cNvSpPr/>
            <p:nvPr/>
          </p:nvSpPr>
          <p:spPr bwMode="auto">
            <a:xfrm>
              <a:off x="432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" name="Rectangle 108"/>
            <p:cNvSpPr/>
            <p:nvPr/>
          </p:nvSpPr>
          <p:spPr bwMode="auto">
            <a:xfrm>
              <a:off x="447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0" name="Rectangle 109"/>
            <p:cNvSpPr/>
            <p:nvPr/>
          </p:nvSpPr>
          <p:spPr bwMode="auto">
            <a:xfrm>
              <a:off x="462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1" name="Rectangle 110"/>
            <p:cNvSpPr/>
            <p:nvPr/>
          </p:nvSpPr>
          <p:spPr bwMode="auto">
            <a:xfrm>
              <a:off x="477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2" name="Rectangle 111"/>
            <p:cNvSpPr/>
            <p:nvPr/>
          </p:nvSpPr>
          <p:spPr bwMode="auto">
            <a:xfrm>
              <a:off x="493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3" name="Rectangle 112"/>
            <p:cNvSpPr/>
            <p:nvPr/>
          </p:nvSpPr>
          <p:spPr bwMode="auto">
            <a:xfrm>
              <a:off x="508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4" name="Rectangle 113"/>
            <p:cNvSpPr/>
            <p:nvPr/>
          </p:nvSpPr>
          <p:spPr bwMode="auto">
            <a:xfrm>
              <a:off x="523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 bwMode="auto">
            <a:xfrm>
              <a:off x="538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554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569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/>
            <p:cNvSpPr/>
            <p:nvPr/>
          </p:nvSpPr>
          <p:spPr bwMode="auto">
            <a:xfrm>
              <a:off x="584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9" name="Rectangle 118"/>
            <p:cNvSpPr/>
            <p:nvPr/>
          </p:nvSpPr>
          <p:spPr bwMode="auto">
            <a:xfrm>
              <a:off x="599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0" name="Rectangle 119"/>
            <p:cNvSpPr/>
            <p:nvPr/>
          </p:nvSpPr>
          <p:spPr bwMode="auto">
            <a:xfrm>
              <a:off x="615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1" name="Rectangle 120"/>
            <p:cNvSpPr/>
            <p:nvPr/>
          </p:nvSpPr>
          <p:spPr bwMode="auto">
            <a:xfrm>
              <a:off x="630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 bwMode="auto">
            <a:xfrm>
              <a:off x="6455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Rectangle 122"/>
            <p:cNvSpPr/>
            <p:nvPr/>
          </p:nvSpPr>
          <p:spPr bwMode="auto">
            <a:xfrm>
              <a:off x="6608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4" name="Rectangle 123"/>
            <p:cNvSpPr/>
            <p:nvPr/>
          </p:nvSpPr>
          <p:spPr bwMode="auto">
            <a:xfrm>
              <a:off x="676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" name="Rectangle 124"/>
            <p:cNvSpPr/>
            <p:nvPr/>
          </p:nvSpPr>
          <p:spPr bwMode="auto">
            <a:xfrm>
              <a:off x="691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6" name="Rectangle 125"/>
            <p:cNvSpPr/>
            <p:nvPr/>
          </p:nvSpPr>
          <p:spPr bwMode="auto">
            <a:xfrm>
              <a:off x="706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721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Rectangle 127"/>
            <p:cNvSpPr/>
            <p:nvPr/>
          </p:nvSpPr>
          <p:spPr bwMode="auto">
            <a:xfrm>
              <a:off x="737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752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767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1" name="Rectangle 130"/>
            <p:cNvSpPr/>
            <p:nvPr/>
          </p:nvSpPr>
          <p:spPr bwMode="auto">
            <a:xfrm>
              <a:off x="782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2" name="Rectangle 131"/>
            <p:cNvSpPr/>
            <p:nvPr/>
          </p:nvSpPr>
          <p:spPr bwMode="auto">
            <a:xfrm>
              <a:off x="797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3" name="Rectangle 132"/>
            <p:cNvSpPr/>
            <p:nvPr/>
          </p:nvSpPr>
          <p:spPr bwMode="auto">
            <a:xfrm>
              <a:off x="813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4" name="Rectangle 133"/>
            <p:cNvSpPr/>
            <p:nvPr/>
          </p:nvSpPr>
          <p:spPr bwMode="auto">
            <a:xfrm>
              <a:off x="828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5" name="Rectangle 134"/>
            <p:cNvSpPr/>
            <p:nvPr/>
          </p:nvSpPr>
          <p:spPr bwMode="auto">
            <a:xfrm>
              <a:off x="843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6" name="Rectangle 135"/>
            <p:cNvSpPr/>
            <p:nvPr/>
          </p:nvSpPr>
          <p:spPr bwMode="auto">
            <a:xfrm>
              <a:off x="858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7" name="Rectangle 136"/>
            <p:cNvSpPr/>
            <p:nvPr/>
          </p:nvSpPr>
          <p:spPr bwMode="auto">
            <a:xfrm>
              <a:off x="874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8" name="Rectangle 137"/>
            <p:cNvSpPr/>
            <p:nvPr/>
          </p:nvSpPr>
          <p:spPr bwMode="auto">
            <a:xfrm>
              <a:off x="889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" name="Rectangle 138"/>
            <p:cNvSpPr/>
            <p:nvPr/>
          </p:nvSpPr>
          <p:spPr bwMode="auto">
            <a:xfrm>
              <a:off x="904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0" name="Rectangle 139"/>
            <p:cNvSpPr/>
            <p:nvPr/>
          </p:nvSpPr>
          <p:spPr bwMode="auto">
            <a:xfrm>
              <a:off x="919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Rectangle 140"/>
            <p:cNvSpPr/>
            <p:nvPr/>
          </p:nvSpPr>
          <p:spPr bwMode="auto">
            <a:xfrm>
              <a:off x="935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2" name="Rectangle 141"/>
            <p:cNvSpPr/>
            <p:nvPr/>
          </p:nvSpPr>
          <p:spPr bwMode="auto">
            <a:xfrm>
              <a:off x="950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3" name="Rectangle 142"/>
            <p:cNvSpPr/>
            <p:nvPr/>
          </p:nvSpPr>
          <p:spPr bwMode="auto">
            <a:xfrm>
              <a:off x="965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4" name="Rectangle 143"/>
            <p:cNvSpPr/>
            <p:nvPr/>
          </p:nvSpPr>
          <p:spPr bwMode="auto">
            <a:xfrm>
              <a:off x="980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Rectangle 144"/>
            <p:cNvSpPr/>
            <p:nvPr/>
          </p:nvSpPr>
          <p:spPr bwMode="auto">
            <a:xfrm>
              <a:off x="996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6" name="Rectangle 145"/>
            <p:cNvSpPr/>
            <p:nvPr/>
          </p:nvSpPr>
          <p:spPr bwMode="auto">
            <a:xfrm>
              <a:off x="1011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2920094" y="5503791"/>
            <a:ext cx="8382000" cy="609600"/>
            <a:chOff x="1883774" y="3326501"/>
            <a:chExt cx="8382000" cy="609600"/>
          </a:xfrm>
        </p:grpSpPr>
        <p:sp>
          <p:nvSpPr>
            <p:cNvPr id="148" name="Rectangle 147"/>
            <p:cNvSpPr/>
            <p:nvPr/>
          </p:nvSpPr>
          <p:spPr bwMode="auto">
            <a:xfrm>
              <a:off x="1883774" y="3326501"/>
              <a:ext cx="152400" cy="609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9" name="Rectangle 148"/>
            <p:cNvSpPr/>
            <p:nvPr/>
          </p:nvSpPr>
          <p:spPr bwMode="auto">
            <a:xfrm>
              <a:off x="2036174" y="3326501"/>
              <a:ext cx="152400" cy="609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0" name="Rectangle 149"/>
            <p:cNvSpPr/>
            <p:nvPr/>
          </p:nvSpPr>
          <p:spPr bwMode="auto">
            <a:xfrm>
              <a:off x="2188574" y="3326501"/>
              <a:ext cx="152400" cy="609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1" name="Rectangle 150"/>
            <p:cNvSpPr/>
            <p:nvPr/>
          </p:nvSpPr>
          <p:spPr bwMode="auto">
            <a:xfrm>
              <a:off x="2340974" y="3326501"/>
              <a:ext cx="152400" cy="609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Rectangle 151"/>
            <p:cNvSpPr/>
            <p:nvPr/>
          </p:nvSpPr>
          <p:spPr bwMode="auto">
            <a:xfrm>
              <a:off x="2493374" y="3326501"/>
              <a:ext cx="152400" cy="609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2645774" y="3326501"/>
              <a:ext cx="152400" cy="609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4" name="Rectangle 153"/>
            <p:cNvSpPr/>
            <p:nvPr/>
          </p:nvSpPr>
          <p:spPr bwMode="auto">
            <a:xfrm>
              <a:off x="2798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Rectangle 154"/>
            <p:cNvSpPr/>
            <p:nvPr/>
          </p:nvSpPr>
          <p:spPr bwMode="auto">
            <a:xfrm>
              <a:off x="295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6" name="Rectangle 155"/>
            <p:cNvSpPr/>
            <p:nvPr/>
          </p:nvSpPr>
          <p:spPr bwMode="auto">
            <a:xfrm>
              <a:off x="310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7" name="Rectangle 156"/>
            <p:cNvSpPr/>
            <p:nvPr/>
          </p:nvSpPr>
          <p:spPr bwMode="auto">
            <a:xfrm>
              <a:off x="325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8" name="Rectangle 157"/>
            <p:cNvSpPr/>
            <p:nvPr/>
          </p:nvSpPr>
          <p:spPr bwMode="auto">
            <a:xfrm>
              <a:off x="340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9" name="Rectangle 158"/>
            <p:cNvSpPr/>
            <p:nvPr/>
          </p:nvSpPr>
          <p:spPr bwMode="auto">
            <a:xfrm>
              <a:off x="356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0" name="Rectangle 159"/>
            <p:cNvSpPr/>
            <p:nvPr/>
          </p:nvSpPr>
          <p:spPr bwMode="auto">
            <a:xfrm>
              <a:off x="371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1" name="Rectangle 160"/>
            <p:cNvSpPr/>
            <p:nvPr/>
          </p:nvSpPr>
          <p:spPr bwMode="auto">
            <a:xfrm>
              <a:off x="386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2" name="Rectangle 161"/>
            <p:cNvSpPr/>
            <p:nvPr/>
          </p:nvSpPr>
          <p:spPr bwMode="auto">
            <a:xfrm>
              <a:off x="401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3" name="Rectangle 162"/>
            <p:cNvSpPr/>
            <p:nvPr/>
          </p:nvSpPr>
          <p:spPr bwMode="auto">
            <a:xfrm>
              <a:off x="416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4" name="Rectangle 163"/>
            <p:cNvSpPr/>
            <p:nvPr/>
          </p:nvSpPr>
          <p:spPr bwMode="auto">
            <a:xfrm>
              <a:off x="432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5" name="Rectangle 164"/>
            <p:cNvSpPr/>
            <p:nvPr/>
          </p:nvSpPr>
          <p:spPr bwMode="auto">
            <a:xfrm>
              <a:off x="447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6" name="Rectangle 165"/>
            <p:cNvSpPr/>
            <p:nvPr/>
          </p:nvSpPr>
          <p:spPr bwMode="auto">
            <a:xfrm>
              <a:off x="462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7" name="Rectangle 166"/>
            <p:cNvSpPr/>
            <p:nvPr/>
          </p:nvSpPr>
          <p:spPr bwMode="auto">
            <a:xfrm>
              <a:off x="477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8" name="Rectangle 167"/>
            <p:cNvSpPr/>
            <p:nvPr/>
          </p:nvSpPr>
          <p:spPr bwMode="auto">
            <a:xfrm>
              <a:off x="493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9" name="Rectangle 168"/>
            <p:cNvSpPr/>
            <p:nvPr/>
          </p:nvSpPr>
          <p:spPr bwMode="auto">
            <a:xfrm>
              <a:off x="508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523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1" name="Rectangle 170"/>
            <p:cNvSpPr/>
            <p:nvPr/>
          </p:nvSpPr>
          <p:spPr bwMode="auto">
            <a:xfrm>
              <a:off x="538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2" name="Rectangle 171"/>
            <p:cNvSpPr/>
            <p:nvPr/>
          </p:nvSpPr>
          <p:spPr bwMode="auto">
            <a:xfrm>
              <a:off x="554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3" name="Rectangle 172"/>
            <p:cNvSpPr/>
            <p:nvPr/>
          </p:nvSpPr>
          <p:spPr bwMode="auto">
            <a:xfrm>
              <a:off x="569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4" name="Rectangle 173"/>
            <p:cNvSpPr/>
            <p:nvPr/>
          </p:nvSpPr>
          <p:spPr bwMode="auto">
            <a:xfrm>
              <a:off x="584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5" name="Rectangle 174"/>
            <p:cNvSpPr/>
            <p:nvPr/>
          </p:nvSpPr>
          <p:spPr bwMode="auto">
            <a:xfrm>
              <a:off x="599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6" name="Rectangle 175"/>
            <p:cNvSpPr/>
            <p:nvPr/>
          </p:nvSpPr>
          <p:spPr bwMode="auto">
            <a:xfrm>
              <a:off x="615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7" name="Rectangle 176"/>
            <p:cNvSpPr/>
            <p:nvPr/>
          </p:nvSpPr>
          <p:spPr bwMode="auto">
            <a:xfrm>
              <a:off x="630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8" name="Rectangle 177"/>
            <p:cNvSpPr/>
            <p:nvPr/>
          </p:nvSpPr>
          <p:spPr bwMode="auto">
            <a:xfrm>
              <a:off x="6455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9" name="Rectangle 178"/>
            <p:cNvSpPr/>
            <p:nvPr/>
          </p:nvSpPr>
          <p:spPr bwMode="auto">
            <a:xfrm>
              <a:off x="6608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0" name="Rectangle 179"/>
            <p:cNvSpPr/>
            <p:nvPr/>
          </p:nvSpPr>
          <p:spPr bwMode="auto">
            <a:xfrm>
              <a:off x="676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1" name="Rectangle 180"/>
            <p:cNvSpPr/>
            <p:nvPr/>
          </p:nvSpPr>
          <p:spPr bwMode="auto">
            <a:xfrm>
              <a:off x="691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2" name="Rectangle 181"/>
            <p:cNvSpPr/>
            <p:nvPr/>
          </p:nvSpPr>
          <p:spPr bwMode="auto">
            <a:xfrm>
              <a:off x="706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3" name="Rectangle 182"/>
            <p:cNvSpPr/>
            <p:nvPr/>
          </p:nvSpPr>
          <p:spPr bwMode="auto">
            <a:xfrm>
              <a:off x="721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4" name="Rectangle 183"/>
            <p:cNvSpPr/>
            <p:nvPr/>
          </p:nvSpPr>
          <p:spPr bwMode="auto">
            <a:xfrm>
              <a:off x="737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5" name="Rectangle 184"/>
            <p:cNvSpPr/>
            <p:nvPr/>
          </p:nvSpPr>
          <p:spPr bwMode="auto">
            <a:xfrm>
              <a:off x="752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6" name="Rectangle 185"/>
            <p:cNvSpPr/>
            <p:nvPr/>
          </p:nvSpPr>
          <p:spPr bwMode="auto">
            <a:xfrm>
              <a:off x="767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7" name="Rectangle 186"/>
            <p:cNvSpPr/>
            <p:nvPr/>
          </p:nvSpPr>
          <p:spPr bwMode="auto">
            <a:xfrm>
              <a:off x="782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8" name="Rectangle 187"/>
            <p:cNvSpPr/>
            <p:nvPr/>
          </p:nvSpPr>
          <p:spPr bwMode="auto">
            <a:xfrm>
              <a:off x="797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9" name="Rectangle 188"/>
            <p:cNvSpPr/>
            <p:nvPr/>
          </p:nvSpPr>
          <p:spPr bwMode="auto">
            <a:xfrm>
              <a:off x="813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0" name="Rectangle 189"/>
            <p:cNvSpPr/>
            <p:nvPr/>
          </p:nvSpPr>
          <p:spPr bwMode="auto">
            <a:xfrm>
              <a:off x="828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843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2" name="Rectangle 191"/>
            <p:cNvSpPr/>
            <p:nvPr/>
          </p:nvSpPr>
          <p:spPr bwMode="auto">
            <a:xfrm>
              <a:off x="858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3" name="Rectangle 192"/>
            <p:cNvSpPr/>
            <p:nvPr/>
          </p:nvSpPr>
          <p:spPr bwMode="auto">
            <a:xfrm>
              <a:off x="874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4" name="Rectangle 193"/>
            <p:cNvSpPr/>
            <p:nvPr/>
          </p:nvSpPr>
          <p:spPr bwMode="auto">
            <a:xfrm>
              <a:off x="889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5" name="Rectangle 194"/>
            <p:cNvSpPr/>
            <p:nvPr/>
          </p:nvSpPr>
          <p:spPr bwMode="auto">
            <a:xfrm>
              <a:off x="904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6" name="Rectangle 195"/>
            <p:cNvSpPr/>
            <p:nvPr/>
          </p:nvSpPr>
          <p:spPr bwMode="auto">
            <a:xfrm>
              <a:off x="919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7" name="Rectangle 196"/>
            <p:cNvSpPr/>
            <p:nvPr/>
          </p:nvSpPr>
          <p:spPr bwMode="auto">
            <a:xfrm>
              <a:off x="935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8" name="Rectangle 197"/>
            <p:cNvSpPr/>
            <p:nvPr/>
          </p:nvSpPr>
          <p:spPr bwMode="auto">
            <a:xfrm>
              <a:off x="950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9" name="Rectangle 198"/>
            <p:cNvSpPr/>
            <p:nvPr/>
          </p:nvSpPr>
          <p:spPr bwMode="auto">
            <a:xfrm>
              <a:off x="965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0" name="Rectangle 199"/>
            <p:cNvSpPr/>
            <p:nvPr/>
          </p:nvSpPr>
          <p:spPr bwMode="auto">
            <a:xfrm>
              <a:off x="980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1" name="Rectangle 200"/>
            <p:cNvSpPr/>
            <p:nvPr/>
          </p:nvSpPr>
          <p:spPr bwMode="auto">
            <a:xfrm>
              <a:off x="996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2" name="Rectangle 201"/>
            <p:cNvSpPr/>
            <p:nvPr/>
          </p:nvSpPr>
          <p:spPr bwMode="auto">
            <a:xfrm>
              <a:off x="1011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392965" y="3533865"/>
            <a:ext cx="1327294" cy="678261"/>
            <a:chOff x="1375377" y="3791348"/>
            <a:chExt cx="1327294" cy="678261"/>
          </a:xfrm>
        </p:grpSpPr>
        <p:sp>
          <p:nvSpPr>
            <p:cNvPr id="204" name="Rectangle 203"/>
            <p:cNvSpPr/>
            <p:nvPr/>
          </p:nvSpPr>
          <p:spPr>
            <a:xfrm>
              <a:off x="1375377" y="4003158"/>
              <a:ext cx="397735" cy="4664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smtClean="0">
                  <a:solidFill>
                    <a:schemeClr val="accent6"/>
                  </a:solidFill>
                </a:rPr>
                <a:t>a</a:t>
              </a:r>
              <a:endParaRPr lang="en-US" sz="2400" dirty="0">
                <a:solidFill>
                  <a:schemeClr val="accent6"/>
                </a:solidFill>
              </a:endParaRPr>
            </a:p>
          </p:txBody>
        </p:sp>
        <p:sp>
          <p:nvSpPr>
            <p:cNvPr id="205" name="Down Arrow 204"/>
            <p:cNvSpPr/>
            <p:nvPr/>
          </p:nvSpPr>
          <p:spPr bwMode="auto">
            <a:xfrm rot="14607173">
              <a:off x="2071052" y="3464528"/>
              <a:ext cx="304800" cy="958439"/>
            </a:xfrm>
            <a:prstGeom prst="down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06" name="Group 205"/>
          <p:cNvGrpSpPr/>
          <p:nvPr/>
        </p:nvGrpSpPr>
        <p:grpSpPr>
          <a:xfrm>
            <a:off x="1392965" y="4770951"/>
            <a:ext cx="1327294" cy="689836"/>
            <a:chOff x="1375377" y="3791348"/>
            <a:chExt cx="1327294" cy="689836"/>
          </a:xfrm>
        </p:grpSpPr>
        <p:sp>
          <p:nvSpPr>
            <p:cNvPr id="207" name="Rectangle 206"/>
            <p:cNvSpPr/>
            <p:nvPr/>
          </p:nvSpPr>
          <p:spPr>
            <a:xfrm>
              <a:off x="1375377" y="4014733"/>
              <a:ext cx="397735" cy="4664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smtClean="0">
                  <a:solidFill>
                    <a:schemeClr val="accent6"/>
                  </a:solidFill>
                </a:rPr>
                <a:t>b</a:t>
              </a:r>
              <a:endParaRPr lang="en-US" sz="2400" dirty="0">
                <a:solidFill>
                  <a:schemeClr val="accent6"/>
                </a:solidFill>
              </a:endParaRPr>
            </a:p>
          </p:txBody>
        </p:sp>
        <p:sp>
          <p:nvSpPr>
            <p:cNvPr id="208" name="Down Arrow 207"/>
            <p:cNvSpPr/>
            <p:nvPr/>
          </p:nvSpPr>
          <p:spPr bwMode="auto">
            <a:xfrm rot="14607173">
              <a:off x="2071052" y="3464528"/>
              <a:ext cx="304800" cy="958439"/>
            </a:xfrm>
            <a:prstGeom prst="down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09" name="Group 208"/>
          <p:cNvGrpSpPr/>
          <p:nvPr/>
        </p:nvGrpSpPr>
        <p:grpSpPr>
          <a:xfrm>
            <a:off x="1420589" y="5960950"/>
            <a:ext cx="1327294" cy="689836"/>
            <a:chOff x="1375377" y="3791348"/>
            <a:chExt cx="1327294" cy="689836"/>
          </a:xfrm>
        </p:grpSpPr>
        <p:sp>
          <p:nvSpPr>
            <p:cNvPr id="210" name="Rectangle 209"/>
            <p:cNvSpPr/>
            <p:nvPr/>
          </p:nvSpPr>
          <p:spPr>
            <a:xfrm>
              <a:off x="1375377" y="4014733"/>
              <a:ext cx="397735" cy="4664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accent6"/>
                  </a:solidFill>
                </a:rPr>
                <a:t>c</a:t>
              </a:r>
            </a:p>
          </p:txBody>
        </p:sp>
        <p:sp>
          <p:nvSpPr>
            <p:cNvPr id="211" name="Down Arrow 210"/>
            <p:cNvSpPr/>
            <p:nvPr/>
          </p:nvSpPr>
          <p:spPr bwMode="auto">
            <a:xfrm rot="14607173">
              <a:off x="2071052" y="3464528"/>
              <a:ext cx="304800" cy="958439"/>
            </a:xfrm>
            <a:prstGeom prst="down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03" name="Rectangle 202"/>
          <p:cNvSpPr/>
          <p:nvPr/>
        </p:nvSpPr>
        <p:spPr>
          <a:xfrm>
            <a:off x="6186195" y="2041596"/>
            <a:ext cx="50236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accent6"/>
                </a:solidFill>
              </a:rPr>
              <a:t>Easy to </a:t>
            </a:r>
            <a:r>
              <a:rPr lang="en-US" sz="4000" b="1" dirty="0" err="1" smtClean="0">
                <a:solidFill>
                  <a:schemeClr val="accent6"/>
                </a:solidFill>
              </a:rPr>
              <a:t>vectorize</a:t>
            </a:r>
            <a:endParaRPr lang="en-US" sz="4000" b="1" dirty="0">
              <a:solidFill>
                <a:schemeClr val="accent6"/>
              </a:solidFill>
            </a:endParaRPr>
          </a:p>
        </p:txBody>
      </p:sp>
      <p:sp>
        <p:nvSpPr>
          <p:cNvPr id="212" name="Rectangle 211"/>
          <p:cNvSpPr/>
          <p:nvPr/>
        </p:nvSpPr>
        <p:spPr>
          <a:xfrm>
            <a:off x="5524778" y="3648708"/>
            <a:ext cx="50236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accent6"/>
                </a:solidFill>
              </a:rPr>
              <a:t>4 at a time</a:t>
            </a:r>
            <a:endParaRPr lang="en-US" sz="4000" b="1" dirty="0">
              <a:solidFill>
                <a:schemeClr val="accent6"/>
              </a:solidFill>
            </a:endParaRPr>
          </a:p>
        </p:txBody>
      </p:sp>
      <p:sp>
        <p:nvSpPr>
          <p:cNvPr id="213" name="Down Arrow 212"/>
          <p:cNvSpPr/>
          <p:nvPr/>
        </p:nvSpPr>
        <p:spPr bwMode="auto">
          <a:xfrm rot="4561886">
            <a:off x="4564499" y="3474968"/>
            <a:ext cx="304800" cy="1569182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4" name="Down Arrow 213"/>
          <p:cNvSpPr/>
          <p:nvPr/>
        </p:nvSpPr>
        <p:spPr bwMode="auto">
          <a:xfrm rot="2913515">
            <a:off x="4608040" y="4001002"/>
            <a:ext cx="304800" cy="192441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5" name="Down Arrow 214"/>
          <p:cNvSpPr/>
          <p:nvPr/>
        </p:nvSpPr>
        <p:spPr bwMode="auto">
          <a:xfrm rot="6316028">
            <a:off x="4582816" y="2820587"/>
            <a:ext cx="304800" cy="1569182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56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When you think “compiler”…</a:t>
            </a:r>
          </a:p>
        </p:txBody>
      </p:sp>
    </p:spTree>
    <p:extLst>
      <p:ext uri="{BB962C8B-B14F-4D97-AF65-F5344CB8AC3E}">
        <p14:creationId xmlns:p14="http://schemas.microsoft.com/office/powerpoint/2010/main" val="241270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Motivating example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420589" y="1542551"/>
            <a:ext cx="932361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mul_flt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*a,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 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*b,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*c) {</a:t>
            </a:r>
            <a:endParaRPr lang="en-US" sz="2000" dirty="0">
              <a:solidFill>
                <a:srgbClr val="569CD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&lt;1000;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a[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b[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* c[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135982" y="3731976"/>
            <a:ext cx="8382000" cy="609600"/>
            <a:chOff x="1883774" y="3326501"/>
            <a:chExt cx="8382000" cy="609600"/>
          </a:xfrm>
        </p:grpSpPr>
        <p:sp>
          <p:nvSpPr>
            <p:cNvPr id="25" name="Rectangle 24"/>
            <p:cNvSpPr/>
            <p:nvPr/>
          </p:nvSpPr>
          <p:spPr bwMode="auto">
            <a:xfrm>
              <a:off x="188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203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18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234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249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645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798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295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310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325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340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356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371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386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401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416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432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447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462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477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93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508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23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38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554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569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584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599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615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630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6455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6608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Rectangle 56"/>
            <p:cNvSpPr/>
            <p:nvPr/>
          </p:nvSpPr>
          <p:spPr bwMode="auto">
            <a:xfrm>
              <a:off x="676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691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706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721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737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752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767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782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797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Rectangle 65"/>
            <p:cNvSpPr/>
            <p:nvPr/>
          </p:nvSpPr>
          <p:spPr bwMode="auto">
            <a:xfrm>
              <a:off x="813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7" name="Rectangle 66"/>
            <p:cNvSpPr/>
            <p:nvPr/>
          </p:nvSpPr>
          <p:spPr bwMode="auto">
            <a:xfrm>
              <a:off x="828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 bwMode="auto">
            <a:xfrm>
              <a:off x="843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Rectangle 68"/>
            <p:cNvSpPr/>
            <p:nvPr/>
          </p:nvSpPr>
          <p:spPr bwMode="auto">
            <a:xfrm>
              <a:off x="858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874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Rectangle 70"/>
            <p:cNvSpPr/>
            <p:nvPr/>
          </p:nvSpPr>
          <p:spPr bwMode="auto">
            <a:xfrm>
              <a:off x="889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904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919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935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950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965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980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996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1011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04" name="Rectangle 203"/>
          <p:cNvSpPr/>
          <p:nvPr/>
        </p:nvSpPr>
        <p:spPr>
          <a:xfrm>
            <a:off x="1375372" y="5206237"/>
            <a:ext cx="397735" cy="46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b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205" name="Down Arrow 204"/>
          <p:cNvSpPr/>
          <p:nvPr/>
        </p:nvSpPr>
        <p:spPr bwMode="auto">
          <a:xfrm rot="12600000">
            <a:off x="1793487" y="4375628"/>
            <a:ext cx="304800" cy="95843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3" name="Rectangle 202"/>
          <p:cNvSpPr/>
          <p:nvPr/>
        </p:nvSpPr>
        <p:spPr>
          <a:xfrm>
            <a:off x="2306568" y="5426040"/>
            <a:ext cx="397735" cy="46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212" name="Down Arrow 211"/>
          <p:cNvSpPr/>
          <p:nvPr/>
        </p:nvSpPr>
        <p:spPr bwMode="auto">
          <a:xfrm rot="10800000">
            <a:off x="2353037" y="4466915"/>
            <a:ext cx="304800" cy="95843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3278982" y="5216685"/>
            <a:ext cx="397735" cy="46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a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214" name="Down Arrow 213"/>
          <p:cNvSpPr/>
          <p:nvPr/>
        </p:nvSpPr>
        <p:spPr bwMode="auto">
          <a:xfrm rot="9000000">
            <a:off x="2936964" y="4375628"/>
            <a:ext cx="304800" cy="95843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5796341" y="2124112"/>
            <a:ext cx="50236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accent6"/>
                </a:solidFill>
              </a:rPr>
              <a:t>What if there is overlap?</a:t>
            </a:r>
            <a:endParaRPr lang="en-US" sz="4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95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/>
      <p:bldP spid="205" grpId="0" animBg="1"/>
      <p:bldP spid="203" grpId="0"/>
      <p:bldP spid="212" grpId="0" animBg="1"/>
      <p:bldP spid="213" grpId="0"/>
      <p:bldP spid="2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Motivating example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420589" y="1542551"/>
            <a:ext cx="932361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mul_flt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*a,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 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*b,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*c) {</a:t>
            </a:r>
            <a:endParaRPr lang="en-US" sz="2000" dirty="0">
              <a:solidFill>
                <a:srgbClr val="569CD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&lt;1000;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a[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b[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* c[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135982" y="3731976"/>
            <a:ext cx="8382000" cy="609600"/>
            <a:chOff x="1883774" y="3326501"/>
            <a:chExt cx="8382000" cy="609600"/>
          </a:xfrm>
        </p:grpSpPr>
        <p:sp>
          <p:nvSpPr>
            <p:cNvPr id="25" name="Rectangle 24"/>
            <p:cNvSpPr/>
            <p:nvPr/>
          </p:nvSpPr>
          <p:spPr bwMode="auto">
            <a:xfrm>
              <a:off x="1883774" y="3326501"/>
              <a:ext cx="152400" cy="609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203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18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234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249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645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798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295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310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325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340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356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371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386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401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416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432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447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462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477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93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508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23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38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554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569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584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599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615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630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6455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6608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Rectangle 56"/>
            <p:cNvSpPr/>
            <p:nvPr/>
          </p:nvSpPr>
          <p:spPr bwMode="auto">
            <a:xfrm>
              <a:off x="676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691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706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721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737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752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767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782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797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Rectangle 65"/>
            <p:cNvSpPr/>
            <p:nvPr/>
          </p:nvSpPr>
          <p:spPr bwMode="auto">
            <a:xfrm>
              <a:off x="813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7" name="Rectangle 66"/>
            <p:cNvSpPr/>
            <p:nvPr/>
          </p:nvSpPr>
          <p:spPr bwMode="auto">
            <a:xfrm>
              <a:off x="828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 bwMode="auto">
            <a:xfrm>
              <a:off x="843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Rectangle 68"/>
            <p:cNvSpPr/>
            <p:nvPr/>
          </p:nvSpPr>
          <p:spPr bwMode="auto">
            <a:xfrm>
              <a:off x="858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874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Rectangle 70"/>
            <p:cNvSpPr/>
            <p:nvPr/>
          </p:nvSpPr>
          <p:spPr bwMode="auto">
            <a:xfrm>
              <a:off x="889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904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919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935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950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965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980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996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1011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04" name="Rectangle 203"/>
          <p:cNvSpPr/>
          <p:nvPr/>
        </p:nvSpPr>
        <p:spPr>
          <a:xfrm>
            <a:off x="1375372" y="5206237"/>
            <a:ext cx="397735" cy="46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b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205" name="Down Arrow 204"/>
          <p:cNvSpPr/>
          <p:nvPr/>
        </p:nvSpPr>
        <p:spPr bwMode="auto">
          <a:xfrm rot="12600000">
            <a:off x="1793487" y="4375628"/>
            <a:ext cx="304800" cy="95843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3" name="Rectangle 202"/>
          <p:cNvSpPr/>
          <p:nvPr/>
        </p:nvSpPr>
        <p:spPr>
          <a:xfrm>
            <a:off x="2306568" y="5426040"/>
            <a:ext cx="397735" cy="46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212" name="Down Arrow 211"/>
          <p:cNvSpPr/>
          <p:nvPr/>
        </p:nvSpPr>
        <p:spPr bwMode="auto">
          <a:xfrm rot="10800000">
            <a:off x="2353037" y="4466915"/>
            <a:ext cx="304800" cy="95843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3278982" y="5216685"/>
            <a:ext cx="397735" cy="46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a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214" name="Down Arrow 213"/>
          <p:cNvSpPr/>
          <p:nvPr/>
        </p:nvSpPr>
        <p:spPr bwMode="auto">
          <a:xfrm rot="9000000">
            <a:off x="2936964" y="4375628"/>
            <a:ext cx="304800" cy="95843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5796341" y="2124112"/>
            <a:ext cx="50236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accent6"/>
                </a:solidFill>
              </a:rPr>
              <a:t>What if there is overlap?</a:t>
            </a:r>
            <a:endParaRPr lang="en-US" sz="4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20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Motivating example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420589" y="1542551"/>
            <a:ext cx="932361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mul_flt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*a,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 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*b,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*c) {</a:t>
            </a:r>
            <a:endParaRPr lang="en-US" sz="2000" dirty="0">
              <a:solidFill>
                <a:srgbClr val="569CD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&lt;1000;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a[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b[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* c[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135982" y="3731976"/>
            <a:ext cx="8382000" cy="609600"/>
            <a:chOff x="1883774" y="3326501"/>
            <a:chExt cx="8382000" cy="609600"/>
          </a:xfrm>
        </p:grpSpPr>
        <p:sp>
          <p:nvSpPr>
            <p:cNvPr id="25" name="Rectangle 24"/>
            <p:cNvSpPr/>
            <p:nvPr/>
          </p:nvSpPr>
          <p:spPr bwMode="auto">
            <a:xfrm>
              <a:off x="1883774" y="3326501"/>
              <a:ext cx="152400" cy="609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203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188574" y="3326501"/>
              <a:ext cx="152400" cy="609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234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249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645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798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295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310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325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340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356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371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386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401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416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432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447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462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477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93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508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23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38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554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569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584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599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615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630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6455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6608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Rectangle 56"/>
            <p:cNvSpPr/>
            <p:nvPr/>
          </p:nvSpPr>
          <p:spPr bwMode="auto">
            <a:xfrm>
              <a:off x="676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691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706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721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737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752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767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782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797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Rectangle 65"/>
            <p:cNvSpPr/>
            <p:nvPr/>
          </p:nvSpPr>
          <p:spPr bwMode="auto">
            <a:xfrm>
              <a:off x="813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7" name="Rectangle 66"/>
            <p:cNvSpPr/>
            <p:nvPr/>
          </p:nvSpPr>
          <p:spPr bwMode="auto">
            <a:xfrm>
              <a:off x="828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 bwMode="auto">
            <a:xfrm>
              <a:off x="843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Rectangle 68"/>
            <p:cNvSpPr/>
            <p:nvPr/>
          </p:nvSpPr>
          <p:spPr bwMode="auto">
            <a:xfrm>
              <a:off x="858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874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Rectangle 70"/>
            <p:cNvSpPr/>
            <p:nvPr/>
          </p:nvSpPr>
          <p:spPr bwMode="auto">
            <a:xfrm>
              <a:off x="889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904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919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935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950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965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980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996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1011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04" name="Rectangle 203"/>
          <p:cNvSpPr/>
          <p:nvPr/>
        </p:nvSpPr>
        <p:spPr>
          <a:xfrm>
            <a:off x="1375372" y="5206237"/>
            <a:ext cx="397735" cy="46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b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205" name="Down Arrow 204"/>
          <p:cNvSpPr/>
          <p:nvPr/>
        </p:nvSpPr>
        <p:spPr bwMode="auto">
          <a:xfrm rot="12600000">
            <a:off x="1793487" y="4375628"/>
            <a:ext cx="304800" cy="95843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3" name="Rectangle 202"/>
          <p:cNvSpPr/>
          <p:nvPr/>
        </p:nvSpPr>
        <p:spPr>
          <a:xfrm>
            <a:off x="2306568" y="5426040"/>
            <a:ext cx="397735" cy="46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212" name="Down Arrow 211"/>
          <p:cNvSpPr/>
          <p:nvPr/>
        </p:nvSpPr>
        <p:spPr bwMode="auto">
          <a:xfrm rot="10800000">
            <a:off x="2353037" y="4466915"/>
            <a:ext cx="304800" cy="95843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3278982" y="5216685"/>
            <a:ext cx="397735" cy="46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a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214" name="Down Arrow 213"/>
          <p:cNvSpPr/>
          <p:nvPr/>
        </p:nvSpPr>
        <p:spPr bwMode="auto">
          <a:xfrm rot="9000000">
            <a:off x="2936964" y="4375628"/>
            <a:ext cx="304800" cy="95843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5796341" y="2124112"/>
            <a:ext cx="50236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accent6"/>
                </a:solidFill>
              </a:rPr>
              <a:t>What if there is overlap?</a:t>
            </a:r>
            <a:endParaRPr lang="en-US" sz="4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93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Motivating example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420589" y="1542551"/>
            <a:ext cx="932361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mul_flt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*a,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 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*b,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*c) {</a:t>
            </a:r>
            <a:endParaRPr lang="en-US" sz="2000" dirty="0">
              <a:solidFill>
                <a:srgbClr val="569CD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&lt;1000;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a[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b[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* c[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135982" y="3731976"/>
            <a:ext cx="8382000" cy="609600"/>
            <a:chOff x="1883774" y="3326501"/>
            <a:chExt cx="8382000" cy="609600"/>
          </a:xfrm>
        </p:grpSpPr>
        <p:sp>
          <p:nvSpPr>
            <p:cNvPr id="25" name="Rectangle 24"/>
            <p:cNvSpPr/>
            <p:nvPr/>
          </p:nvSpPr>
          <p:spPr bwMode="auto">
            <a:xfrm>
              <a:off x="1883774" y="3326501"/>
              <a:ext cx="152400" cy="609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203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188574" y="3326501"/>
              <a:ext cx="152400" cy="609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234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2493374" y="3326501"/>
              <a:ext cx="152400" cy="6096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645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798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295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310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325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340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356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371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386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401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416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432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447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462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477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93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508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23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38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554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569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584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599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615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630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6455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6608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Rectangle 56"/>
            <p:cNvSpPr/>
            <p:nvPr/>
          </p:nvSpPr>
          <p:spPr bwMode="auto">
            <a:xfrm>
              <a:off x="676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691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706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721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737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752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767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782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797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Rectangle 65"/>
            <p:cNvSpPr/>
            <p:nvPr/>
          </p:nvSpPr>
          <p:spPr bwMode="auto">
            <a:xfrm>
              <a:off x="813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7" name="Rectangle 66"/>
            <p:cNvSpPr/>
            <p:nvPr/>
          </p:nvSpPr>
          <p:spPr bwMode="auto">
            <a:xfrm>
              <a:off x="828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 bwMode="auto">
            <a:xfrm>
              <a:off x="843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Rectangle 68"/>
            <p:cNvSpPr/>
            <p:nvPr/>
          </p:nvSpPr>
          <p:spPr bwMode="auto">
            <a:xfrm>
              <a:off x="858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874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Rectangle 70"/>
            <p:cNvSpPr/>
            <p:nvPr/>
          </p:nvSpPr>
          <p:spPr bwMode="auto">
            <a:xfrm>
              <a:off x="889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904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919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935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950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965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980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996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1011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04" name="Rectangle 203"/>
          <p:cNvSpPr/>
          <p:nvPr/>
        </p:nvSpPr>
        <p:spPr>
          <a:xfrm>
            <a:off x="1375372" y="5206237"/>
            <a:ext cx="397735" cy="46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b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205" name="Down Arrow 204"/>
          <p:cNvSpPr/>
          <p:nvPr/>
        </p:nvSpPr>
        <p:spPr bwMode="auto">
          <a:xfrm rot="12600000">
            <a:off x="1793487" y="4375628"/>
            <a:ext cx="304800" cy="95843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3" name="Rectangle 202"/>
          <p:cNvSpPr/>
          <p:nvPr/>
        </p:nvSpPr>
        <p:spPr>
          <a:xfrm>
            <a:off x="2306568" y="5426040"/>
            <a:ext cx="397735" cy="46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212" name="Down Arrow 211"/>
          <p:cNvSpPr/>
          <p:nvPr/>
        </p:nvSpPr>
        <p:spPr bwMode="auto">
          <a:xfrm rot="10800000">
            <a:off x="2353037" y="4466915"/>
            <a:ext cx="304800" cy="95843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3278982" y="5216685"/>
            <a:ext cx="397735" cy="46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a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214" name="Down Arrow 213"/>
          <p:cNvSpPr/>
          <p:nvPr/>
        </p:nvSpPr>
        <p:spPr bwMode="auto">
          <a:xfrm rot="9000000">
            <a:off x="2936964" y="4375628"/>
            <a:ext cx="304800" cy="95843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5796341" y="2124112"/>
            <a:ext cx="50236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accent6"/>
                </a:solidFill>
              </a:rPr>
              <a:t>What if there is overlap?</a:t>
            </a:r>
            <a:endParaRPr lang="en-US" sz="4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27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Motivating example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420589" y="1542551"/>
            <a:ext cx="932361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mul_flt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*a,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 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*b,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*c) {</a:t>
            </a:r>
            <a:endParaRPr lang="en-US" sz="2000" dirty="0">
              <a:solidFill>
                <a:srgbClr val="569CD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&lt;1000;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a[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b[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* c[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135982" y="3731976"/>
            <a:ext cx="8382000" cy="609600"/>
            <a:chOff x="1883774" y="3326501"/>
            <a:chExt cx="8382000" cy="609600"/>
          </a:xfrm>
        </p:grpSpPr>
        <p:sp>
          <p:nvSpPr>
            <p:cNvPr id="25" name="Rectangle 24"/>
            <p:cNvSpPr/>
            <p:nvPr/>
          </p:nvSpPr>
          <p:spPr bwMode="auto">
            <a:xfrm>
              <a:off x="1883774" y="3326501"/>
              <a:ext cx="152400" cy="609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2036174" y="3326501"/>
              <a:ext cx="152400" cy="609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188574" y="3326501"/>
              <a:ext cx="152400" cy="609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234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2493374" y="3326501"/>
              <a:ext cx="152400" cy="6096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645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798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295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310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325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340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356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371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386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401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416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432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447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462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477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93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508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23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38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554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569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584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599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615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630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6455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6608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Rectangle 56"/>
            <p:cNvSpPr/>
            <p:nvPr/>
          </p:nvSpPr>
          <p:spPr bwMode="auto">
            <a:xfrm>
              <a:off x="676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691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706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721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737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752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767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782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797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Rectangle 65"/>
            <p:cNvSpPr/>
            <p:nvPr/>
          </p:nvSpPr>
          <p:spPr bwMode="auto">
            <a:xfrm>
              <a:off x="813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7" name="Rectangle 66"/>
            <p:cNvSpPr/>
            <p:nvPr/>
          </p:nvSpPr>
          <p:spPr bwMode="auto">
            <a:xfrm>
              <a:off x="828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 bwMode="auto">
            <a:xfrm>
              <a:off x="843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Rectangle 68"/>
            <p:cNvSpPr/>
            <p:nvPr/>
          </p:nvSpPr>
          <p:spPr bwMode="auto">
            <a:xfrm>
              <a:off x="858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874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Rectangle 70"/>
            <p:cNvSpPr/>
            <p:nvPr/>
          </p:nvSpPr>
          <p:spPr bwMode="auto">
            <a:xfrm>
              <a:off x="889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904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919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935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950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965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980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996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1011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04" name="Rectangle 203"/>
          <p:cNvSpPr/>
          <p:nvPr/>
        </p:nvSpPr>
        <p:spPr>
          <a:xfrm>
            <a:off x="1375372" y="5206237"/>
            <a:ext cx="397735" cy="46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b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205" name="Down Arrow 204"/>
          <p:cNvSpPr/>
          <p:nvPr/>
        </p:nvSpPr>
        <p:spPr bwMode="auto">
          <a:xfrm rot="12600000">
            <a:off x="1793487" y="4375628"/>
            <a:ext cx="304800" cy="95843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3" name="Rectangle 202"/>
          <p:cNvSpPr/>
          <p:nvPr/>
        </p:nvSpPr>
        <p:spPr>
          <a:xfrm>
            <a:off x="2306568" y="5426040"/>
            <a:ext cx="397735" cy="46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212" name="Down Arrow 211"/>
          <p:cNvSpPr/>
          <p:nvPr/>
        </p:nvSpPr>
        <p:spPr bwMode="auto">
          <a:xfrm rot="10800000">
            <a:off x="2353037" y="4466915"/>
            <a:ext cx="304800" cy="95843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3278982" y="5216685"/>
            <a:ext cx="397735" cy="46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a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214" name="Down Arrow 213"/>
          <p:cNvSpPr/>
          <p:nvPr/>
        </p:nvSpPr>
        <p:spPr bwMode="auto">
          <a:xfrm rot="9000000">
            <a:off x="2936964" y="4375628"/>
            <a:ext cx="304800" cy="95843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5796341" y="2124112"/>
            <a:ext cx="50236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accent6"/>
                </a:solidFill>
              </a:rPr>
              <a:t>What if there is overlap?</a:t>
            </a:r>
            <a:endParaRPr lang="en-US" sz="4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26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Motivating example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420589" y="1542551"/>
            <a:ext cx="932361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mul_flt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*a,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 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*b,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*c) {</a:t>
            </a:r>
            <a:endParaRPr lang="en-US" sz="2000" dirty="0">
              <a:solidFill>
                <a:srgbClr val="569CD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&lt;1000;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a[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b[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* c[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135982" y="3731976"/>
            <a:ext cx="8382000" cy="609600"/>
            <a:chOff x="1883774" y="3326501"/>
            <a:chExt cx="8382000" cy="609600"/>
          </a:xfrm>
        </p:grpSpPr>
        <p:sp>
          <p:nvSpPr>
            <p:cNvPr id="25" name="Rectangle 24"/>
            <p:cNvSpPr/>
            <p:nvPr/>
          </p:nvSpPr>
          <p:spPr bwMode="auto">
            <a:xfrm>
              <a:off x="1883774" y="3326501"/>
              <a:ext cx="152400" cy="609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2036174" y="3326501"/>
              <a:ext cx="152400" cy="609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188574" y="3326501"/>
              <a:ext cx="152400" cy="609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2340974" y="3326501"/>
              <a:ext cx="152400" cy="609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2493374" y="3326501"/>
              <a:ext cx="152400" cy="6096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645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798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295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310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325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340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356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371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386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401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416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432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447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462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477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93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508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23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38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554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569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584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599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615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630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6455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6608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Rectangle 56"/>
            <p:cNvSpPr/>
            <p:nvPr/>
          </p:nvSpPr>
          <p:spPr bwMode="auto">
            <a:xfrm>
              <a:off x="676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691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706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721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737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752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767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782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797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Rectangle 65"/>
            <p:cNvSpPr/>
            <p:nvPr/>
          </p:nvSpPr>
          <p:spPr bwMode="auto">
            <a:xfrm>
              <a:off x="813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7" name="Rectangle 66"/>
            <p:cNvSpPr/>
            <p:nvPr/>
          </p:nvSpPr>
          <p:spPr bwMode="auto">
            <a:xfrm>
              <a:off x="828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 bwMode="auto">
            <a:xfrm>
              <a:off x="843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Rectangle 68"/>
            <p:cNvSpPr/>
            <p:nvPr/>
          </p:nvSpPr>
          <p:spPr bwMode="auto">
            <a:xfrm>
              <a:off x="858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874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Rectangle 70"/>
            <p:cNvSpPr/>
            <p:nvPr/>
          </p:nvSpPr>
          <p:spPr bwMode="auto">
            <a:xfrm>
              <a:off x="889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904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919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935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950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965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980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996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1011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04" name="Rectangle 203"/>
          <p:cNvSpPr/>
          <p:nvPr/>
        </p:nvSpPr>
        <p:spPr>
          <a:xfrm>
            <a:off x="1375372" y="5206237"/>
            <a:ext cx="397735" cy="46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b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205" name="Down Arrow 204"/>
          <p:cNvSpPr/>
          <p:nvPr/>
        </p:nvSpPr>
        <p:spPr bwMode="auto">
          <a:xfrm rot="12600000">
            <a:off x="1793487" y="4375628"/>
            <a:ext cx="304800" cy="95843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3" name="Rectangle 202"/>
          <p:cNvSpPr/>
          <p:nvPr/>
        </p:nvSpPr>
        <p:spPr>
          <a:xfrm>
            <a:off x="2306568" y="5426040"/>
            <a:ext cx="397735" cy="46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212" name="Down Arrow 211"/>
          <p:cNvSpPr/>
          <p:nvPr/>
        </p:nvSpPr>
        <p:spPr bwMode="auto">
          <a:xfrm rot="10800000">
            <a:off x="2353037" y="4466915"/>
            <a:ext cx="304800" cy="95843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3278982" y="5216685"/>
            <a:ext cx="397735" cy="46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a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214" name="Down Arrow 213"/>
          <p:cNvSpPr/>
          <p:nvPr/>
        </p:nvSpPr>
        <p:spPr bwMode="auto">
          <a:xfrm rot="9000000">
            <a:off x="2936964" y="4375628"/>
            <a:ext cx="304800" cy="95843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5796341" y="2124112"/>
            <a:ext cx="50236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accent6"/>
                </a:solidFill>
              </a:rPr>
              <a:t>What if there is overlap?</a:t>
            </a:r>
            <a:endParaRPr lang="en-US" sz="4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506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Motivating example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420589" y="1542551"/>
            <a:ext cx="932361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mul_flt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*a,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 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*b,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*c) {</a:t>
            </a:r>
            <a:endParaRPr lang="en-US" sz="2000" dirty="0">
              <a:solidFill>
                <a:srgbClr val="569CD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&lt;1000;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a[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b[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* c[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135982" y="3731976"/>
            <a:ext cx="8382000" cy="609600"/>
            <a:chOff x="1883774" y="3326501"/>
            <a:chExt cx="8382000" cy="609600"/>
          </a:xfrm>
        </p:grpSpPr>
        <p:sp>
          <p:nvSpPr>
            <p:cNvPr id="25" name="Rectangle 24"/>
            <p:cNvSpPr/>
            <p:nvPr/>
          </p:nvSpPr>
          <p:spPr bwMode="auto">
            <a:xfrm>
              <a:off x="1883774" y="3326501"/>
              <a:ext cx="152400" cy="609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2036174" y="3326501"/>
              <a:ext cx="152400" cy="609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188574" y="3326501"/>
              <a:ext cx="152400" cy="609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2340974" y="3326501"/>
              <a:ext cx="152400" cy="609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2493374" y="3326501"/>
              <a:ext cx="152400" cy="6096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645774" y="3326501"/>
              <a:ext cx="152400" cy="6096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798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295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310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325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340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356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371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386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401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416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432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447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462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477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93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508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23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38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554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569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584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599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615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630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6455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6608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Rectangle 56"/>
            <p:cNvSpPr/>
            <p:nvPr/>
          </p:nvSpPr>
          <p:spPr bwMode="auto">
            <a:xfrm>
              <a:off x="676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691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706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721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737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752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767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782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797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Rectangle 65"/>
            <p:cNvSpPr/>
            <p:nvPr/>
          </p:nvSpPr>
          <p:spPr bwMode="auto">
            <a:xfrm>
              <a:off x="813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7" name="Rectangle 66"/>
            <p:cNvSpPr/>
            <p:nvPr/>
          </p:nvSpPr>
          <p:spPr bwMode="auto">
            <a:xfrm>
              <a:off x="828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 bwMode="auto">
            <a:xfrm>
              <a:off x="843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Rectangle 68"/>
            <p:cNvSpPr/>
            <p:nvPr/>
          </p:nvSpPr>
          <p:spPr bwMode="auto">
            <a:xfrm>
              <a:off x="858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874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Rectangle 70"/>
            <p:cNvSpPr/>
            <p:nvPr/>
          </p:nvSpPr>
          <p:spPr bwMode="auto">
            <a:xfrm>
              <a:off x="889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904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919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935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950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965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980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996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1011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04" name="Rectangle 203"/>
          <p:cNvSpPr/>
          <p:nvPr/>
        </p:nvSpPr>
        <p:spPr>
          <a:xfrm>
            <a:off x="1375372" y="5206237"/>
            <a:ext cx="397735" cy="46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b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205" name="Down Arrow 204"/>
          <p:cNvSpPr/>
          <p:nvPr/>
        </p:nvSpPr>
        <p:spPr bwMode="auto">
          <a:xfrm rot="12600000">
            <a:off x="1793487" y="4375628"/>
            <a:ext cx="304800" cy="95843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3" name="Rectangle 202"/>
          <p:cNvSpPr/>
          <p:nvPr/>
        </p:nvSpPr>
        <p:spPr>
          <a:xfrm>
            <a:off x="2306568" y="5426040"/>
            <a:ext cx="397735" cy="46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212" name="Down Arrow 211"/>
          <p:cNvSpPr/>
          <p:nvPr/>
        </p:nvSpPr>
        <p:spPr bwMode="auto">
          <a:xfrm rot="10800000">
            <a:off x="2353037" y="4466915"/>
            <a:ext cx="304800" cy="95843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3278982" y="5216685"/>
            <a:ext cx="397735" cy="46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a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214" name="Down Arrow 213"/>
          <p:cNvSpPr/>
          <p:nvPr/>
        </p:nvSpPr>
        <p:spPr bwMode="auto">
          <a:xfrm rot="9000000">
            <a:off x="2936964" y="4375628"/>
            <a:ext cx="304800" cy="95843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5796341" y="2124112"/>
            <a:ext cx="50236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accent6"/>
                </a:solidFill>
              </a:rPr>
              <a:t>What if there is overlap?</a:t>
            </a:r>
            <a:endParaRPr lang="en-US" sz="4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92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Motivating example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420589" y="1542551"/>
            <a:ext cx="932361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mul_flt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*a,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 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*b,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*c) {</a:t>
            </a:r>
            <a:endParaRPr lang="en-US" sz="2000" dirty="0">
              <a:solidFill>
                <a:srgbClr val="569CD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&lt;1000;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a[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b[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* c[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135982" y="3731976"/>
            <a:ext cx="8382000" cy="609600"/>
            <a:chOff x="1883774" y="3326501"/>
            <a:chExt cx="8382000" cy="609600"/>
          </a:xfrm>
        </p:grpSpPr>
        <p:sp>
          <p:nvSpPr>
            <p:cNvPr id="25" name="Rectangle 24"/>
            <p:cNvSpPr/>
            <p:nvPr/>
          </p:nvSpPr>
          <p:spPr bwMode="auto">
            <a:xfrm>
              <a:off x="1883774" y="3326501"/>
              <a:ext cx="152400" cy="609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2036174" y="3326501"/>
              <a:ext cx="152400" cy="609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188574" y="3326501"/>
              <a:ext cx="152400" cy="6096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2340974" y="3326501"/>
              <a:ext cx="152400" cy="609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2493374" y="3326501"/>
              <a:ext cx="152400" cy="6096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645774" y="3326501"/>
              <a:ext cx="152400" cy="6096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798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295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310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325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340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356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371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386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401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416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432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447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462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477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93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508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23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38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554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569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584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599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615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630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6455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6608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Rectangle 56"/>
            <p:cNvSpPr/>
            <p:nvPr/>
          </p:nvSpPr>
          <p:spPr bwMode="auto">
            <a:xfrm>
              <a:off x="676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691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706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721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737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752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767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782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797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Rectangle 65"/>
            <p:cNvSpPr/>
            <p:nvPr/>
          </p:nvSpPr>
          <p:spPr bwMode="auto">
            <a:xfrm>
              <a:off x="813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7" name="Rectangle 66"/>
            <p:cNvSpPr/>
            <p:nvPr/>
          </p:nvSpPr>
          <p:spPr bwMode="auto">
            <a:xfrm>
              <a:off x="828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 bwMode="auto">
            <a:xfrm>
              <a:off x="843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Rectangle 68"/>
            <p:cNvSpPr/>
            <p:nvPr/>
          </p:nvSpPr>
          <p:spPr bwMode="auto">
            <a:xfrm>
              <a:off x="858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874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Rectangle 70"/>
            <p:cNvSpPr/>
            <p:nvPr/>
          </p:nvSpPr>
          <p:spPr bwMode="auto">
            <a:xfrm>
              <a:off x="889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904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919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935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950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965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980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996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1011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04" name="Rectangle 203"/>
          <p:cNvSpPr/>
          <p:nvPr/>
        </p:nvSpPr>
        <p:spPr>
          <a:xfrm>
            <a:off x="1375372" y="5206237"/>
            <a:ext cx="397735" cy="46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b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205" name="Down Arrow 204"/>
          <p:cNvSpPr/>
          <p:nvPr/>
        </p:nvSpPr>
        <p:spPr bwMode="auto">
          <a:xfrm rot="12600000">
            <a:off x="1793487" y="4375628"/>
            <a:ext cx="304800" cy="95843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3" name="Rectangle 202"/>
          <p:cNvSpPr/>
          <p:nvPr/>
        </p:nvSpPr>
        <p:spPr>
          <a:xfrm>
            <a:off x="2306568" y="5426040"/>
            <a:ext cx="397735" cy="46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212" name="Down Arrow 211"/>
          <p:cNvSpPr/>
          <p:nvPr/>
        </p:nvSpPr>
        <p:spPr bwMode="auto">
          <a:xfrm rot="10800000">
            <a:off x="2353037" y="4466915"/>
            <a:ext cx="304800" cy="95843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3278982" y="5216685"/>
            <a:ext cx="397735" cy="46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a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214" name="Down Arrow 213"/>
          <p:cNvSpPr/>
          <p:nvPr/>
        </p:nvSpPr>
        <p:spPr bwMode="auto">
          <a:xfrm rot="9000000">
            <a:off x="2936964" y="4375628"/>
            <a:ext cx="304800" cy="95843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5796341" y="2124112"/>
            <a:ext cx="50236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accent6"/>
                </a:solidFill>
              </a:rPr>
              <a:t>What if there is overlap?</a:t>
            </a:r>
            <a:endParaRPr lang="en-US" sz="4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19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Motivating example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420589" y="1542551"/>
            <a:ext cx="932361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mul_flt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*a,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 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*b,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*c) {</a:t>
            </a:r>
            <a:endParaRPr lang="en-US" sz="2000" dirty="0">
              <a:solidFill>
                <a:srgbClr val="569CD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&lt;1000;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a[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b[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* c[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135982" y="3731976"/>
            <a:ext cx="8382000" cy="609600"/>
            <a:chOff x="1883774" y="3326501"/>
            <a:chExt cx="8382000" cy="609600"/>
          </a:xfrm>
        </p:grpSpPr>
        <p:sp>
          <p:nvSpPr>
            <p:cNvPr id="25" name="Rectangle 24"/>
            <p:cNvSpPr/>
            <p:nvPr/>
          </p:nvSpPr>
          <p:spPr bwMode="auto">
            <a:xfrm>
              <a:off x="1883774" y="3326501"/>
              <a:ext cx="152400" cy="609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2036174" y="3326501"/>
              <a:ext cx="152400" cy="609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188574" y="3326501"/>
              <a:ext cx="152400" cy="6096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2340974" y="3326501"/>
              <a:ext cx="152400" cy="609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2493374" y="3326501"/>
              <a:ext cx="152400" cy="6096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645774" y="3326501"/>
              <a:ext cx="152400" cy="6096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798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295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310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325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340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356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371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386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401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416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432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447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462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477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93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508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23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38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554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569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584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599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615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630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6455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6608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Rectangle 56"/>
            <p:cNvSpPr/>
            <p:nvPr/>
          </p:nvSpPr>
          <p:spPr bwMode="auto">
            <a:xfrm>
              <a:off x="676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691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706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721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737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752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767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782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797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Rectangle 65"/>
            <p:cNvSpPr/>
            <p:nvPr/>
          </p:nvSpPr>
          <p:spPr bwMode="auto">
            <a:xfrm>
              <a:off x="813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7" name="Rectangle 66"/>
            <p:cNvSpPr/>
            <p:nvPr/>
          </p:nvSpPr>
          <p:spPr bwMode="auto">
            <a:xfrm>
              <a:off x="828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 bwMode="auto">
            <a:xfrm>
              <a:off x="843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Rectangle 68"/>
            <p:cNvSpPr/>
            <p:nvPr/>
          </p:nvSpPr>
          <p:spPr bwMode="auto">
            <a:xfrm>
              <a:off x="858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874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Rectangle 70"/>
            <p:cNvSpPr/>
            <p:nvPr/>
          </p:nvSpPr>
          <p:spPr bwMode="auto">
            <a:xfrm>
              <a:off x="889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904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919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935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950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965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980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996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1011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04" name="Rectangle 203"/>
          <p:cNvSpPr/>
          <p:nvPr/>
        </p:nvSpPr>
        <p:spPr>
          <a:xfrm>
            <a:off x="1375372" y="5206237"/>
            <a:ext cx="397735" cy="46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b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205" name="Down Arrow 204"/>
          <p:cNvSpPr/>
          <p:nvPr/>
        </p:nvSpPr>
        <p:spPr bwMode="auto">
          <a:xfrm rot="12600000">
            <a:off x="1793487" y="4375628"/>
            <a:ext cx="304800" cy="95843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3" name="Rectangle 202"/>
          <p:cNvSpPr/>
          <p:nvPr/>
        </p:nvSpPr>
        <p:spPr>
          <a:xfrm>
            <a:off x="2306568" y="5426040"/>
            <a:ext cx="397735" cy="46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212" name="Down Arrow 211"/>
          <p:cNvSpPr/>
          <p:nvPr/>
        </p:nvSpPr>
        <p:spPr bwMode="auto">
          <a:xfrm rot="10800000">
            <a:off x="2353037" y="4466915"/>
            <a:ext cx="304800" cy="95843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3278982" y="5216685"/>
            <a:ext cx="397735" cy="46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a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214" name="Down Arrow 213"/>
          <p:cNvSpPr/>
          <p:nvPr/>
        </p:nvSpPr>
        <p:spPr bwMode="auto">
          <a:xfrm rot="9000000">
            <a:off x="2936964" y="4375628"/>
            <a:ext cx="304800" cy="95843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5796341" y="2124112"/>
            <a:ext cx="50236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accent6"/>
                </a:solidFill>
              </a:rPr>
              <a:t>What if there is overlap?</a:t>
            </a:r>
            <a:endParaRPr lang="en-US" sz="4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78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Motivating example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420589" y="1542551"/>
            <a:ext cx="932361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mul_flt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*a,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 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*b,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*c) {</a:t>
            </a:r>
            <a:endParaRPr lang="en-US" sz="2000" dirty="0">
              <a:solidFill>
                <a:srgbClr val="569CD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&lt;1000;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a[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b[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* c[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135982" y="3731976"/>
            <a:ext cx="8382000" cy="609600"/>
            <a:chOff x="1883774" y="3326501"/>
            <a:chExt cx="8382000" cy="609600"/>
          </a:xfrm>
        </p:grpSpPr>
        <p:sp>
          <p:nvSpPr>
            <p:cNvPr id="25" name="Rectangle 24"/>
            <p:cNvSpPr/>
            <p:nvPr/>
          </p:nvSpPr>
          <p:spPr bwMode="auto">
            <a:xfrm>
              <a:off x="1883774" y="3326501"/>
              <a:ext cx="152400" cy="609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2036174" y="3326501"/>
              <a:ext cx="152400" cy="609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188574" y="3326501"/>
              <a:ext cx="152400" cy="6096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2340974" y="3326501"/>
              <a:ext cx="152400" cy="609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2493374" y="3326501"/>
              <a:ext cx="152400" cy="6096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645774" y="3326501"/>
              <a:ext cx="152400" cy="6096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798174" y="3326501"/>
              <a:ext cx="152400" cy="6096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295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310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325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340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356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371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386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401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416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432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447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462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477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93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508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23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38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554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569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584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599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615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630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6455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6608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Rectangle 56"/>
            <p:cNvSpPr/>
            <p:nvPr/>
          </p:nvSpPr>
          <p:spPr bwMode="auto">
            <a:xfrm>
              <a:off x="676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691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706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721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737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752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767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782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797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Rectangle 65"/>
            <p:cNvSpPr/>
            <p:nvPr/>
          </p:nvSpPr>
          <p:spPr bwMode="auto">
            <a:xfrm>
              <a:off x="813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7" name="Rectangle 66"/>
            <p:cNvSpPr/>
            <p:nvPr/>
          </p:nvSpPr>
          <p:spPr bwMode="auto">
            <a:xfrm>
              <a:off x="828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 bwMode="auto">
            <a:xfrm>
              <a:off x="843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Rectangle 68"/>
            <p:cNvSpPr/>
            <p:nvPr/>
          </p:nvSpPr>
          <p:spPr bwMode="auto">
            <a:xfrm>
              <a:off x="858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874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Rectangle 70"/>
            <p:cNvSpPr/>
            <p:nvPr/>
          </p:nvSpPr>
          <p:spPr bwMode="auto">
            <a:xfrm>
              <a:off x="889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904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919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935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950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965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980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996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1011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04" name="Rectangle 203"/>
          <p:cNvSpPr/>
          <p:nvPr/>
        </p:nvSpPr>
        <p:spPr>
          <a:xfrm>
            <a:off x="1375372" y="5206237"/>
            <a:ext cx="397735" cy="46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b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205" name="Down Arrow 204"/>
          <p:cNvSpPr/>
          <p:nvPr/>
        </p:nvSpPr>
        <p:spPr bwMode="auto">
          <a:xfrm rot="12600000">
            <a:off x="1793487" y="4375628"/>
            <a:ext cx="304800" cy="95843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3" name="Rectangle 202"/>
          <p:cNvSpPr/>
          <p:nvPr/>
        </p:nvSpPr>
        <p:spPr>
          <a:xfrm>
            <a:off x="2306568" y="5426040"/>
            <a:ext cx="397735" cy="46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212" name="Down Arrow 211"/>
          <p:cNvSpPr/>
          <p:nvPr/>
        </p:nvSpPr>
        <p:spPr bwMode="auto">
          <a:xfrm rot="10800000">
            <a:off x="2353037" y="4466915"/>
            <a:ext cx="304800" cy="95843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3278982" y="5216685"/>
            <a:ext cx="397735" cy="46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a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214" name="Down Arrow 213"/>
          <p:cNvSpPr/>
          <p:nvPr/>
        </p:nvSpPr>
        <p:spPr bwMode="auto">
          <a:xfrm rot="9000000">
            <a:off x="2936964" y="4375628"/>
            <a:ext cx="304800" cy="95843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5796341" y="2124112"/>
            <a:ext cx="50236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accent6"/>
                </a:solidFill>
              </a:rPr>
              <a:t>What if there is overlap?</a:t>
            </a:r>
            <a:endParaRPr lang="en-US" sz="4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51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93519" y="194013"/>
            <a:ext cx="10041255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:\work\a.cpp(82): error C2059: syntax error : ')'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c:\work\a.cpp(84): error C2015: too many characters in constant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c:\work\a.cpp(104): error C2015: too many characters in constant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c:\work\a.cpp(104): error C2001: newline in constant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c:\work\a.cpp(116): error C2015: too many characters in constant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c:\work\a.cpp(116): error C2001: newline in constant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c:\work\a.cpp(122): error C2153: hex constants must have at least one hex digit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c:\work\a.cpp(122): error C2001: newline in constant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c:\work\a.cpp(122): error C2015: too many characters in constant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c:\work\a.cpp(134): error C2015: too many characters in constant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c:\work\a.cpp(134): error C2001: newline in constant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c:\work\a.cpp(140): error C2015: too many characters in constant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c:\work\a.cpp(140): error C2001: newline in constant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c:\work\a.cpp(146): error C2001: newline in constant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c:\work\a.cpp(146): error C2015: too many characters in constant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c:\work\a.cpp(154): error C2146: syntax error : missing ';' before identifier 'modern'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c:\work\a.cpp(154): error C4430: missing type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specifier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assumed. Note: C++ does not support default-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c:\work\a.cpp(154): error C2143: syntax error : missing ';' before '-'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c:\work\a.cpp(154): error C2015: too many characters in constant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c:\work\a.cpp(155): error C2059: syntax error : 'constant'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c:\work\a.cpp(155): error C2059: syntax error : 'bad suffix on number'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c:\work\a.cpp(158): error C2015: too many characters in constant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c:\work\a.cpp(158): error C2059: syntax error : ')'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c:\work\a.cpp(161): error C2001: newline in constant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c:\work\a.cpp(161): error C2015: too many characters in constant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c:\work\a.cpp(164): error C2059: syntax error : 'bad suffix on number'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c:\work\a.cpp(164): error C2059: syntax error : 'constant'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c:\work\a.cpp(168): error C2001: newline in constant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c:\work\a.cpp(168): error C2015: too many characters in constant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c:\work\a.cpp(178): error C2146: syntax error : missing ';' before identifier 'Examples'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c:\work\a.cpp(178): error C4430: missing type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specifier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assumed. Note: C++ does not support default-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c:\work\a.cpp(178): error C2146: syntax error : missing ';' before identifier 'in'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c:\work\a.cpp(178): error C2146: syntax error : missing ';' before identifier 'C'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c:\work\a.cpp(178): error C2143: syntax error : missing ';' before '++'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c:\work\a.cpp(181): error C2146: syntax error : missing ';' before identifier 'Examples'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c:\work\a.cpp(181): error C4430: missing type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specifier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assumed. Note: C++ does not support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default-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16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Motivating example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420589" y="1542551"/>
            <a:ext cx="932361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mul_flt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*a,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 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*b,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*c) {</a:t>
            </a:r>
            <a:endParaRPr lang="en-US" sz="2000" dirty="0">
              <a:solidFill>
                <a:srgbClr val="569CD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&lt;1000;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a[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b[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* c[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135982" y="3731976"/>
            <a:ext cx="8382000" cy="609600"/>
            <a:chOff x="1883774" y="3326501"/>
            <a:chExt cx="8382000" cy="609600"/>
          </a:xfrm>
        </p:grpSpPr>
        <p:sp>
          <p:nvSpPr>
            <p:cNvPr id="25" name="Rectangle 24"/>
            <p:cNvSpPr/>
            <p:nvPr/>
          </p:nvSpPr>
          <p:spPr bwMode="auto">
            <a:xfrm>
              <a:off x="1883774" y="3326501"/>
              <a:ext cx="152400" cy="609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2036174" y="3326501"/>
              <a:ext cx="152400" cy="609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188574" y="3326501"/>
              <a:ext cx="152400" cy="6096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2340974" y="3326501"/>
              <a:ext cx="152400" cy="609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2493374" y="3326501"/>
              <a:ext cx="152400" cy="6096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645774" y="3326501"/>
              <a:ext cx="152400" cy="6096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798174" y="3326501"/>
              <a:ext cx="152400" cy="6096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295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310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325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340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356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371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386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401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416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432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447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462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477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93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508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23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38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554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569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584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599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615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630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6455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6608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Rectangle 56"/>
            <p:cNvSpPr/>
            <p:nvPr/>
          </p:nvSpPr>
          <p:spPr bwMode="auto">
            <a:xfrm>
              <a:off x="676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691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706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721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737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752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767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782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797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Rectangle 65"/>
            <p:cNvSpPr/>
            <p:nvPr/>
          </p:nvSpPr>
          <p:spPr bwMode="auto">
            <a:xfrm>
              <a:off x="813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7" name="Rectangle 66"/>
            <p:cNvSpPr/>
            <p:nvPr/>
          </p:nvSpPr>
          <p:spPr bwMode="auto">
            <a:xfrm>
              <a:off x="828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 bwMode="auto">
            <a:xfrm>
              <a:off x="843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Rectangle 68"/>
            <p:cNvSpPr/>
            <p:nvPr/>
          </p:nvSpPr>
          <p:spPr bwMode="auto">
            <a:xfrm>
              <a:off x="858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874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Rectangle 70"/>
            <p:cNvSpPr/>
            <p:nvPr/>
          </p:nvSpPr>
          <p:spPr bwMode="auto">
            <a:xfrm>
              <a:off x="889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904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919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935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950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965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980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996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1011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04" name="Rectangle 203"/>
          <p:cNvSpPr/>
          <p:nvPr/>
        </p:nvSpPr>
        <p:spPr>
          <a:xfrm>
            <a:off x="1375372" y="5206237"/>
            <a:ext cx="397735" cy="46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b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205" name="Down Arrow 204"/>
          <p:cNvSpPr/>
          <p:nvPr/>
        </p:nvSpPr>
        <p:spPr bwMode="auto">
          <a:xfrm rot="12600000">
            <a:off x="1793487" y="4375628"/>
            <a:ext cx="304800" cy="95843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3" name="Rectangle 202"/>
          <p:cNvSpPr/>
          <p:nvPr/>
        </p:nvSpPr>
        <p:spPr>
          <a:xfrm>
            <a:off x="2306568" y="5426040"/>
            <a:ext cx="397735" cy="46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212" name="Down Arrow 211"/>
          <p:cNvSpPr/>
          <p:nvPr/>
        </p:nvSpPr>
        <p:spPr bwMode="auto">
          <a:xfrm rot="10800000">
            <a:off x="2353037" y="4466915"/>
            <a:ext cx="304800" cy="95843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3278982" y="5216685"/>
            <a:ext cx="397735" cy="46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a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214" name="Down Arrow 213"/>
          <p:cNvSpPr/>
          <p:nvPr/>
        </p:nvSpPr>
        <p:spPr bwMode="auto">
          <a:xfrm rot="9000000">
            <a:off x="2936964" y="4375628"/>
            <a:ext cx="304800" cy="95843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5796341" y="2124112"/>
            <a:ext cx="50236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accent6"/>
                </a:solidFill>
              </a:rPr>
              <a:t>What if there is overlap?</a:t>
            </a:r>
            <a:endParaRPr lang="en-US" sz="4000" b="1" dirty="0">
              <a:solidFill>
                <a:schemeClr val="accent6"/>
              </a:solidFill>
            </a:endParaRPr>
          </a:p>
        </p:txBody>
      </p:sp>
      <p:sp>
        <p:nvSpPr>
          <p:cNvPr id="82" name="Down Arrow 81"/>
          <p:cNvSpPr/>
          <p:nvPr/>
        </p:nvSpPr>
        <p:spPr bwMode="auto">
          <a:xfrm rot="7200000">
            <a:off x="3848025" y="3450828"/>
            <a:ext cx="304800" cy="2438531"/>
          </a:xfrm>
          <a:prstGeom prst="down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5237220" y="5053676"/>
            <a:ext cx="32995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a[0] feeds c[2]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79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Motivating example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420589" y="1542551"/>
            <a:ext cx="932361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mul_flt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*a,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 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*b,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*c) {</a:t>
            </a:r>
            <a:endParaRPr lang="en-US" sz="2000" dirty="0">
              <a:solidFill>
                <a:srgbClr val="569CD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&lt;1000;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a[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b[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* c[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135982" y="3731976"/>
            <a:ext cx="8382000" cy="609600"/>
            <a:chOff x="1883774" y="3326501"/>
            <a:chExt cx="8382000" cy="609600"/>
          </a:xfrm>
        </p:grpSpPr>
        <p:sp>
          <p:nvSpPr>
            <p:cNvPr id="25" name="Rectangle 24"/>
            <p:cNvSpPr/>
            <p:nvPr/>
          </p:nvSpPr>
          <p:spPr bwMode="auto">
            <a:xfrm>
              <a:off x="188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203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18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234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249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645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798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295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310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325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340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356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371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386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401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416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432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447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462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477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93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508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23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38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554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569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584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599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615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630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6455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6608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Rectangle 56"/>
            <p:cNvSpPr/>
            <p:nvPr/>
          </p:nvSpPr>
          <p:spPr bwMode="auto">
            <a:xfrm>
              <a:off x="676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691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706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721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737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752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767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782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797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Rectangle 65"/>
            <p:cNvSpPr/>
            <p:nvPr/>
          </p:nvSpPr>
          <p:spPr bwMode="auto">
            <a:xfrm>
              <a:off x="813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7" name="Rectangle 66"/>
            <p:cNvSpPr/>
            <p:nvPr/>
          </p:nvSpPr>
          <p:spPr bwMode="auto">
            <a:xfrm>
              <a:off x="828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 bwMode="auto">
            <a:xfrm>
              <a:off x="843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Rectangle 68"/>
            <p:cNvSpPr/>
            <p:nvPr/>
          </p:nvSpPr>
          <p:spPr bwMode="auto">
            <a:xfrm>
              <a:off x="858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874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Rectangle 70"/>
            <p:cNvSpPr/>
            <p:nvPr/>
          </p:nvSpPr>
          <p:spPr bwMode="auto">
            <a:xfrm>
              <a:off x="889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904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919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935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950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965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980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996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1011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04" name="Rectangle 203"/>
          <p:cNvSpPr/>
          <p:nvPr/>
        </p:nvSpPr>
        <p:spPr>
          <a:xfrm>
            <a:off x="1375372" y="5206237"/>
            <a:ext cx="397735" cy="46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b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205" name="Down Arrow 204"/>
          <p:cNvSpPr/>
          <p:nvPr/>
        </p:nvSpPr>
        <p:spPr bwMode="auto">
          <a:xfrm rot="12600000">
            <a:off x="1793487" y="4375628"/>
            <a:ext cx="304800" cy="95843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3" name="Rectangle 202"/>
          <p:cNvSpPr/>
          <p:nvPr/>
        </p:nvSpPr>
        <p:spPr>
          <a:xfrm>
            <a:off x="2306568" y="5426040"/>
            <a:ext cx="397735" cy="46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212" name="Down Arrow 211"/>
          <p:cNvSpPr/>
          <p:nvPr/>
        </p:nvSpPr>
        <p:spPr bwMode="auto">
          <a:xfrm rot="10800000">
            <a:off x="2353037" y="4466915"/>
            <a:ext cx="304800" cy="95843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3278982" y="5216685"/>
            <a:ext cx="397735" cy="46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a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214" name="Down Arrow 213"/>
          <p:cNvSpPr/>
          <p:nvPr/>
        </p:nvSpPr>
        <p:spPr bwMode="auto">
          <a:xfrm rot="9000000">
            <a:off x="2936964" y="4375628"/>
            <a:ext cx="304800" cy="95843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5796341" y="2124112"/>
            <a:ext cx="50236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err="1" smtClean="0">
                <a:solidFill>
                  <a:schemeClr val="accent6"/>
                </a:solidFill>
              </a:rPr>
              <a:t>Vectorization</a:t>
            </a:r>
            <a:r>
              <a:rPr lang="en-US" sz="4000" b="1" dirty="0" smtClean="0">
                <a:solidFill>
                  <a:schemeClr val="accent6"/>
                </a:solidFill>
              </a:rPr>
              <a:t> is not legal!</a:t>
            </a:r>
            <a:endParaRPr lang="en-US" sz="4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43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Motivating example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420589" y="1542551"/>
            <a:ext cx="932361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mul_flt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*a,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 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*b,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*c) {</a:t>
            </a:r>
            <a:endParaRPr lang="en-US" sz="2000" dirty="0">
              <a:solidFill>
                <a:srgbClr val="569CD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&lt;1000;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a[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b[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* c[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135982" y="3731976"/>
            <a:ext cx="8382000" cy="609600"/>
            <a:chOff x="1883774" y="3326501"/>
            <a:chExt cx="8382000" cy="609600"/>
          </a:xfrm>
        </p:grpSpPr>
        <p:sp>
          <p:nvSpPr>
            <p:cNvPr id="25" name="Rectangle 24"/>
            <p:cNvSpPr/>
            <p:nvPr/>
          </p:nvSpPr>
          <p:spPr bwMode="auto">
            <a:xfrm>
              <a:off x="1883774" y="3326501"/>
              <a:ext cx="152400" cy="609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2036174" y="3326501"/>
              <a:ext cx="152400" cy="609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188574" y="3326501"/>
              <a:ext cx="152400" cy="609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2340974" y="3326501"/>
              <a:ext cx="152400" cy="609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249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645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798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295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310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325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340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356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371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386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401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416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432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447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462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477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93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508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23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38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554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569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584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599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615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630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6455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6608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Rectangle 56"/>
            <p:cNvSpPr/>
            <p:nvPr/>
          </p:nvSpPr>
          <p:spPr bwMode="auto">
            <a:xfrm>
              <a:off x="676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691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706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721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737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752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767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782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797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Rectangle 65"/>
            <p:cNvSpPr/>
            <p:nvPr/>
          </p:nvSpPr>
          <p:spPr bwMode="auto">
            <a:xfrm>
              <a:off x="813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7" name="Rectangle 66"/>
            <p:cNvSpPr/>
            <p:nvPr/>
          </p:nvSpPr>
          <p:spPr bwMode="auto">
            <a:xfrm>
              <a:off x="828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 bwMode="auto">
            <a:xfrm>
              <a:off x="843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Rectangle 68"/>
            <p:cNvSpPr/>
            <p:nvPr/>
          </p:nvSpPr>
          <p:spPr bwMode="auto">
            <a:xfrm>
              <a:off x="858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874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Rectangle 70"/>
            <p:cNvSpPr/>
            <p:nvPr/>
          </p:nvSpPr>
          <p:spPr bwMode="auto">
            <a:xfrm>
              <a:off x="889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904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919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935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950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965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980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996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1011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04" name="Rectangle 203"/>
          <p:cNvSpPr/>
          <p:nvPr/>
        </p:nvSpPr>
        <p:spPr>
          <a:xfrm>
            <a:off x="1375372" y="5206237"/>
            <a:ext cx="397735" cy="46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b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205" name="Down Arrow 204"/>
          <p:cNvSpPr/>
          <p:nvPr/>
        </p:nvSpPr>
        <p:spPr bwMode="auto">
          <a:xfrm rot="12600000">
            <a:off x="1793487" y="4375628"/>
            <a:ext cx="304800" cy="95843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3" name="Rectangle 202"/>
          <p:cNvSpPr/>
          <p:nvPr/>
        </p:nvSpPr>
        <p:spPr>
          <a:xfrm>
            <a:off x="2306568" y="5426040"/>
            <a:ext cx="397735" cy="46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212" name="Down Arrow 211"/>
          <p:cNvSpPr/>
          <p:nvPr/>
        </p:nvSpPr>
        <p:spPr bwMode="auto">
          <a:xfrm rot="10800000">
            <a:off x="2353037" y="4466915"/>
            <a:ext cx="304800" cy="95843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3278982" y="5216685"/>
            <a:ext cx="397735" cy="46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a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214" name="Down Arrow 213"/>
          <p:cNvSpPr/>
          <p:nvPr/>
        </p:nvSpPr>
        <p:spPr bwMode="auto">
          <a:xfrm rot="9000000">
            <a:off x="2936964" y="4375628"/>
            <a:ext cx="304800" cy="95843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5796341" y="2124112"/>
            <a:ext cx="50236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err="1" smtClean="0">
                <a:solidFill>
                  <a:schemeClr val="accent6"/>
                </a:solidFill>
              </a:rPr>
              <a:t>Vectorization</a:t>
            </a:r>
            <a:r>
              <a:rPr lang="en-US" sz="4000" b="1" dirty="0" smtClean="0">
                <a:solidFill>
                  <a:schemeClr val="accent6"/>
                </a:solidFill>
              </a:rPr>
              <a:t> is not legal!</a:t>
            </a:r>
            <a:endParaRPr lang="en-US" sz="4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83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Motivating example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420589" y="1542551"/>
            <a:ext cx="932361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mul_flt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*a,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 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*b,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*c) {</a:t>
            </a:r>
            <a:endParaRPr lang="en-US" sz="2000" dirty="0">
              <a:solidFill>
                <a:srgbClr val="569CD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&lt;1000;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a[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b[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* c[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135982" y="3731976"/>
            <a:ext cx="8382000" cy="609600"/>
            <a:chOff x="1883774" y="3326501"/>
            <a:chExt cx="8382000" cy="609600"/>
          </a:xfrm>
        </p:grpSpPr>
        <p:sp>
          <p:nvSpPr>
            <p:cNvPr id="25" name="Rectangle 24"/>
            <p:cNvSpPr/>
            <p:nvPr/>
          </p:nvSpPr>
          <p:spPr bwMode="auto">
            <a:xfrm>
              <a:off x="1883774" y="3326501"/>
              <a:ext cx="152400" cy="609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2036174" y="3326501"/>
              <a:ext cx="152400" cy="609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188574" y="3326501"/>
              <a:ext cx="152400" cy="6096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2340974" y="3326501"/>
              <a:ext cx="152400" cy="6096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2493374" y="3326501"/>
              <a:ext cx="152400" cy="609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645774" y="3326501"/>
              <a:ext cx="152400" cy="609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798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295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310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325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340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356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371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386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401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416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432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447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462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477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93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508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23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38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554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569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584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599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615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630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6455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6608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Rectangle 56"/>
            <p:cNvSpPr/>
            <p:nvPr/>
          </p:nvSpPr>
          <p:spPr bwMode="auto">
            <a:xfrm>
              <a:off x="676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691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706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721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737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752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767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782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797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Rectangle 65"/>
            <p:cNvSpPr/>
            <p:nvPr/>
          </p:nvSpPr>
          <p:spPr bwMode="auto">
            <a:xfrm>
              <a:off x="813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7" name="Rectangle 66"/>
            <p:cNvSpPr/>
            <p:nvPr/>
          </p:nvSpPr>
          <p:spPr bwMode="auto">
            <a:xfrm>
              <a:off x="828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 bwMode="auto">
            <a:xfrm>
              <a:off x="843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Rectangle 68"/>
            <p:cNvSpPr/>
            <p:nvPr/>
          </p:nvSpPr>
          <p:spPr bwMode="auto">
            <a:xfrm>
              <a:off x="858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874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Rectangle 70"/>
            <p:cNvSpPr/>
            <p:nvPr/>
          </p:nvSpPr>
          <p:spPr bwMode="auto">
            <a:xfrm>
              <a:off x="889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904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919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935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950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965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980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996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1011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04" name="Rectangle 203"/>
          <p:cNvSpPr/>
          <p:nvPr/>
        </p:nvSpPr>
        <p:spPr>
          <a:xfrm>
            <a:off x="1375372" y="5206237"/>
            <a:ext cx="397735" cy="46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b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205" name="Down Arrow 204"/>
          <p:cNvSpPr/>
          <p:nvPr/>
        </p:nvSpPr>
        <p:spPr bwMode="auto">
          <a:xfrm rot="12600000">
            <a:off x="1793487" y="4375628"/>
            <a:ext cx="304800" cy="95843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3" name="Rectangle 202"/>
          <p:cNvSpPr/>
          <p:nvPr/>
        </p:nvSpPr>
        <p:spPr>
          <a:xfrm>
            <a:off x="2306568" y="5426040"/>
            <a:ext cx="397735" cy="46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212" name="Down Arrow 211"/>
          <p:cNvSpPr/>
          <p:nvPr/>
        </p:nvSpPr>
        <p:spPr bwMode="auto">
          <a:xfrm rot="10800000">
            <a:off x="2353037" y="4466915"/>
            <a:ext cx="304800" cy="95843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3278982" y="5216685"/>
            <a:ext cx="397735" cy="46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a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214" name="Down Arrow 213"/>
          <p:cNvSpPr/>
          <p:nvPr/>
        </p:nvSpPr>
        <p:spPr bwMode="auto">
          <a:xfrm rot="9000000">
            <a:off x="2936964" y="4375628"/>
            <a:ext cx="304800" cy="95843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5796341" y="2124112"/>
            <a:ext cx="50236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err="1" smtClean="0">
                <a:solidFill>
                  <a:schemeClr val="accent6"/>
                </a:solidFill>
              </a:rPr>
              <a:t>Vectorization</a:t>
            </a:r>
            <a:r>
              <a:rPr lang="en-US" sz="4000" b="1" dirty="0" smtClean="0">
                <a:solidFill>
                  <a:schemeClr val="accent6"/>
                </a:solidFill>
              </a:rPr>
              <a:t> is not legal!</a:t>
            </a:r>
            <a:endParaRPr lang="en-US" sz="4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21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Motivating example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420589" y="1542551"/>
            <a:ext cx="932361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mul_flt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*a,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 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*b,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*c) {</a:t>
            </a:r>
            <a:endParaRPr lang="en-US" sz="2000" dirty="0">
              <a:solidFill>
                <a:srgbClr val="569CD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&lt;1000;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a[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b[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* c[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135982" y="3731976"/>
            <a:ext cx="8382000" cy="609600"/>
            <a:chOff x="1883774" y="3326501"/>
            <a:chExt cx="8382000" cy="609600"/>
          </a:xfrm>
        </p:grpSpPr>
        <p:sp>
          <p:nvSpPr>
            <p:cNvPr id="25" name="Rectangle 24"/>
            <p:cNvSpPr/>
            <p:nvPr/>
          </p:nvSpPr>
          <p:spPr bwMode="auto">
            <a:xfrm>
              <a:off x="1883774" y="3326501"/>
              <a:ext cx="152400" cy="609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2036174" y="3326501"/>
              <a:ext cx="152400" cy="609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188574" y="3326501"/>
              <a:ext cx="152400" cy="6096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2340974" y="3326501"/>
              <a:ext cx="152400" cy="6096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2493374" y="3326501"/>
              <a:ext cx="152400" cy="609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645774" y="3326501"/>
              <a:ext cx="152400" cy="609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798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295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310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325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340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356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371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386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401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416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432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447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462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477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93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508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23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38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554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569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584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599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615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630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6455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6608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Rectangle 56"/>
            <p:cNvSpPr/>
            <p:nvPr/>
          </p:nvSpPr>
          <p:spPr bwMode="auto">
            <a:xfrm>
              <a:off x="6760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6912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7065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7217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7370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7522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7674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7827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7979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Rectangle 65"/>
            <p:cNvSpPr/>
            <p:nvPr/>
          </p:nvSpPr>
          <p:spPr bwMode="auto">
            <a:xfrm>
              <a:off x="8132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7" name="Rectangle 66"/>
            <p:cNvSpPr/>
            <p:nvPr/>
          </p:nvSpPr>
          <p:spPr bwMode="auto">
            <a:xfrm>
              <a:off x="8284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 bwMode="auto">
            <a:xfrm>
              <a:off x="8436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Rectangle 68"/>
            <p:cNvSpPr/>
            <p:nvPr/>
          </p:nvSpPr>
          <p:spPr bwMode="auto">
            <a:xfrm>
              <a:off x="8589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8741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Rectangle 70"/>
            <p:cNvSpPr/>
            <p:nvPr/>
          </p:nvSpPr>
          <p:spPr bwMode="auto">
            <a:xfrm>
              <a:off x="8894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9046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9198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9351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95037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96561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98085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99609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10113374" y="3326501"/>
              <a:ext cx="152400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04" name="Rectangle 203"/>
          <p:cNvSpPr/>
          <p:nvPr/>
        </p:nvSpPr>
        <p:spPr>
          <a:xfrm>
            <a:off x="1375372" y="5206237"/>
            <a:ext cx="397735" cy="46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b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205" name="Down Arrow 204"/>
          <p:cNvSpPr/>
          <p:nvPr/>
        </p:nvSpPr>
        <p:spPr bwMode="auto">
          <a:xfrm rot="12600000">
            <a:off x="1793487" y="4375628"/>
            <a:ext cx="304800" cy="95843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3" name="Rectangle 202"/>
          <p:cNvSpPr/>
          <p:nvPr/>
        </p:nvSpPr>
        <p:spPr>
          <a:xfrm>
            <a:off x="2306568" y="5426040"/>
            <a:ext cx="397735" cy="46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212" name="Down Arrow 211"/>
          <p:cNvSpPr/>
          <p:nvPr/>
        </p:nvSpPr>
        <p:spPr bwMode="auto">
          <a:xfrm rot="10800000">
            <a:off x="2353037" y="4466915"/>
            <a:ext cx="304800" cy="95843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3278982" y="5216685"/>
            <a:ext cx="397735" cy="46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a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214" name="Down Arrow 213"/>
          <p:cNvSpPr/>
          <p:nvPr/>
        </p:nvSpPr>
        <p:spPr bwMode="auto">
          <a:xfrm rot="9000000">
            <a:off x="2936964" y="4375628"/>
            <a:ext cx="304800" cy="95843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5796341" y="2124112"/>
            <a:ext cx="50236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err="1" smtClean="0">
                <a:solidFill>
                  <a:schemeClr val="accent6"/>
                </a:solidFill>
              </a:rPr>
              <a:t>Vectorization</a:t>
            </a:r>
            <a:r>
              <a:rPr lang="en-US" sz="4000" b="1" dirty="0" smtClean="0">
                <a:solidFill>
                  <a:schemeClr val="accent6"/>
                </a:solidFill>
              </a:rPr>
              <a:t> is not legal!</a:t>
            </a:r>
            <a:endParaRPr lang="en-US" sz="4000" b="1" dirty="0">
              <a:solidFill>
                <a:schemeClr val="accent6"/>
              </a:solidFill>
            </a:endParaRPr>
          </a:p>
        </p:txBody>
      </p:sp>
      <p:sp>
        <p:nvSpPr>
          <p:cNvPr id="82" name="Down Arrow 81"/>
          <p:cNvSpPr/>
          <p:nvPr/>
        </p:nvSpPr>
        <p:spPr bwMode="auto">
          <a:xfrm rot="7200000">
            <a:off x="3848025" y="3450828"/>
            <a:ext cx="304800" cy="2438531"/>
          </a:xfrm>
          <a:prstGeom prst="down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5237220" y="5053676"/>
            <a:ext cx="61927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WRONG! We are reading c[2] without having first stored to a[0]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59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615439"/>
            <a:ext cx="9905998" cy="312420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The presence of overlap prohibits </a:t>
            </a:r>
            <a:r>
              <a:rPr lang="en-US" sz="2800" dirty="0" err="1" smtClean="0"/>
              <a:t>vectorization</a:t>
            </a: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/>
              <a:t>The presence of </a:t>
            </a:r>
            <a:r>
              <a:rPr lang="en-US" sz="2800" i="1" dirty="0" smtClean="0">
                <a:solidFill>
                  <a:schemeClr val="accent6"/>
                </a:solidFill>
              </a:rPr>
              <a:t>possible</a:t>
            </a:r>
            <a:r>
              <a:rPr lang="en-US" sz="2800" dirty="0" smtClean="0"/>
              <a:t> overlap </a:t>
            </a:r>
            <a:r>
              <a:rPr lang="en-US" sz="2800" dirty="0"/>
              <a:t>prohibits </a:t>
            </a:r>
            <a:r>
              <a:rPr lang="en-US" sz="2800" dirty="0" err="1" smtClean="0"/>
              <a:t>vectorization</a:t>
            </a: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The compiler can still generate fast code</a:t>
            </a: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</p:txBody>
      </p:sp>
      <p:sp>
        <p:nvSpPr>
          <p:cNvPr id="2" name="Multiply 1"/>
          <p:cNvSpPr/>
          <p:nvPr/>
        </p:nvSpPr>
        <p:spPr>
          <a:xfrm>
            <a:off x="629349" y="1408176"/>
            <a:ext cx="8843835" cy="1024128"/>
          </a:xfrm>
          <a:prstGeom prst="mathMultiply">
            <a:avLst/>
          </a:prstGeom>
          <a:solidFill>
            <a:srgbClr val="FF0000">
              <a:alpha val="7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35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Conditional </a:t>
            </a:r>
            <a:r>
              <a:rPr lang="en-US" dirty="0" err="1" smtClean="0"/>
              <a:t>vectorization</a:t>
            </a:r>
            <a:r>
              <a:rPr lang="en-US" dirty="0" smtClean="0"/>
              <a:t> #1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3154" y="1802949"/>
            <a:ext cx="20833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Source code:</a:t>
            </a:r>
          </a:p>
        </p:txBody>
      </p:sp>
      <p:sp>
        <p:nvSpPr>
          <p:cNvPr id="7" name="Rectangle 6"/>
          <p:cNvSpPr/>
          <p:nvPr/>
        </p:nvSpPr>
        <p:spPr>
          <a:xfrm>
            <a:off x="373154" y="3523609"/>
            <a:ext cx="24078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What we generate for you: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734495" y="3542833"/>
            <a:ext cx="2817676" cy="995941"/>
            <a:chOff x="485438" y="3239042"/>
            <a:chExt cx="2817676" cy="995941"/>
          </a:xfrm>
        </p:grpSpPr>
        <p:sp>
          <p:nvSpPr>
            <p:cNvPr id="10" name="Rectangle 9"/>
            <p:cNvSpPr/>
            <p:nvPr/>
          </p:nvSpPr>
          <p:spPr>
            <a:xfrm>
              <a:off x="1550514" y="3239042"/>
              <a:ext cx="17526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accent6"/>
                  </a:solidFill>
                </a:rPr>
                <a:t>Vector loop</a:t>
              </a:r>
            </a:p>
          </p:txBody>
        </p:sp>
        <p:sp>
          <p:nvSpPr>
            <p:cNvPr id="11" name="Down Arrow 10"/>
            <p:cNvSpPr/>
            <p:nvPr/>
          </p:nvSpPr>
          <p:spPr bwMode="auto">
            <a:xfrm rot="3600000">
              <a:off x="812258" y="3603363"/>
              <a:ext cx="304800" cy="958439"/>
            </a:xfrm>
            <a:prstGeom prst="down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076047" y="5042085"/>
            <a:ext cx="3250404" cy="830997"/>
            <a:chOff x="71242" y="2901654"/>
            <a:chExt cx="3250404" cy="830997"/>
          </a:xfrm>
        </p:grpSpPr>
        <p:sp>
          <p:nvSpPr>
            <p:cNvPr id="13" name="Rectangle 12"/>
            <p:cNvSpPr/>
            <p:nvPr/>
          </p:nvSpPr>
          <p:spPr>
            <a:xfrm>
              <a:off x="1052797" y="2901654"/>
              <a:ext cx="226884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accent6"/>
                  </a:solidFill>
                </a:rPr>
                <a:t>Scalar duplicate</a:t>
              </a:r>
            </a:p>
          </p:txBody>
        </p:sp>
        <p:sp>
          <p:nvSpPr>
            <p:cNvPr id="14" name="Down Arrow 13"/>
            <p:cNvSpPr/>
            <p:nvPr/>
          </p:nvSpPr>
          <p:spPr bwMode="auto">
            <a:xfrm rot="4500000">
              <a:off x="398062" y="3077809"/>
              <a:ext cx="304800" cy="958439"/>
            </a:xfrm>
            <a:prstGeom prst="down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020333" y="2001131"/>
            <a:ext cx="3152459" cy="1373457"/>
            <a:chOff x="8020333" y="2001131"/>
            <a:chExt cx="3152459" cy="1373457"/>
          </a:xfrm>
        </p:grpSpPr>
        <p:sp>
          <p:nvSpPr>
            <p:cNvPr id="16" name="Rectangle 15"/>
            <p:cNvSpPr/>
            <p:nvPr/>
          </p:nvSpPr>
          <p:spPr>
            <a:xfrm>
              <a:off x="9035349" y="2001131"/>
              <a:ext cx="2137443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accent6"/>
                  </a:solidFill>
                </a:rPr>
                <a:t>Runtime overlap checks</a:t>
              </a:r>
            </a:p>
          </p:txBody>
        </p:sp>
        <p:sp>
          <p:nvSpPr>
            <p:cNvPr id="17" name="Down Arrow 16"/>
            <p:cNvSpPr/>
            <p:nvPr/>
          </p:nvSpPr>
          <p:spPr bwMode="auto">
            <a:xfrm rot="2700000">
              <a:off x="8347153" y="2742968"/>
              <a:ext cx="304800" cy="958439"/>
            </a:xfrm>
            <a:prstGeom prst="down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1" name="Rectangle 20"/>
          <p:cNvSpPr/>
          <p:nvPr/>
        </p:nvSpPr>
        <p:spPr>
          <a:xfrm>
            <a:off x="2365469" y="1542551"/>
            <a:ext cx="932361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mul_flt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*a,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 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*b,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*c) {</a:t>
            </a:r>
            <a:endParaRPr lang="en-US" sz="2000" dirty="0">
              <a:solidFill>
                <a:srgbClr val="569CD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&lt;1000;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a[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b[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* c[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456495" y="3154546"/>
            <a:ext cx="932361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mul_flt</a:t>
            </a:r>
            <a:r>
              <a:rPr lang="en-US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smtClean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*a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smtClean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*b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smtClean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*c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en-US" sz="2000" dirty="0">
              <a:solidFill>
                <a:srgbClr val="569CD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smtClean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overlaps b) </a:t>
            </a:r>
            <a:r>
              <a:rPr lang="en-US" sz="2000" dirty="0" err="1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scalar_loop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(a overlaps c) </a:t>
            </a:r>
            <a:r>
              <a:rPr lang="en-US" sz="2000" dirty="0" err="1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scalar_loop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000" dirty="0">
              <a:solidFill>
                <a:srgbClr val="B4B4B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 err="1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&lt;1000;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+=4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a[i:i+3] =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mulps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b[i:i+3], c[i:i+3];</a:t>
            </a:r>
          </a:p>
          <a:p>
            <a:r>
              <a:rPr lang="en-US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smtClean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2000" dirty="0">
              <a:solidFill>
                <a:srgbClr val="B4B4B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scalar_loop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 err="1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&lt;1000;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a[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b[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* c[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solidFill>
                <a:srgbClr val="B4B4B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22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91768"/>
          </a:xfrm>
        </p:spPr>
        <p:txBody>
          <a:bodyPr anchor="t"/>
          <a:lstStyle/>
          <a:p>
            <a:r>
              <a:rPr lang="en-US" dirty="0"/>
              <a:t>Conditional </a:t>
            </a:r>
            <a:r>
              <a:rPr lang="en-US" dirty="0" err="1"/>
              <a:t>vectorization</a:t>
            </a:r>
            <a:r>
              <a:rPr lang="en-US" dirty="0"/>
              <a:t> #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1141413" y="1944623"/>
            <a:ext cx="9905998" cy="3124201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4 </a:t>
            </a:r>
            <a:r>
              <a:rPr lang="en-US" sz="2400" dirty="0" err="1" smtClean="0">
                <a:solidFill>
                  <a:schemeClr val="tx1"/>
                </a:solidFill>
              </a:rPr>
              <a:t>instrs</a:t>
            </a:r>
            <a:r>
              <a:rPr lang="en-US" sz="2400" dirty="0" smtClean="0">
                <a:solidFill>
                  <a:schemeClr val="tx1"/>
                </a:solidFill>
              </a:rPr>
              <a:t> of runtime check, plus duplicate loop</a:t>
            </a:r>
          </a:p>
          <a:p>
            <a:r>
              <a:rPr lang="en-US" sz="2400" cap="none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en-US" sz="2400" cap="non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ul_flt()</a:t>
            </a:r>
            <a:r>
              <a:rPr lang="en-US" sz="2400" dirty="0" smtClean="0">
                <a:solidFill>
                  <a:schemeClr val="tx1"/>
                </a:solidFill>
              </a:rPr>
              <a:t> code size increases by </a:t>
            </a:r>
            <a:r>
              <a:rPr lang="en-US" sz="2400" dirty="0" smtClean="0">
                <a:solidFill>
                  <a:schemeClr val="accent6"/>
                </a:solidFill>
              </a:rPr>
              <a:t>7x</a:t>
            </a:r>
          </a:p>
          <a:p>
            <a:pPr marL="0" indent="0">
              <a:buNone/>
            </a:pPr>
            <a:endParaRPr lang="en-US" sz="3200" b="1" dirty="0" smtClean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sz="3200" b="1" dirty="0" smtClean="0">
                <a:solidFill>
                  <a:schemeClr val="accent6"/>
                </a:solidFill>
              </a:rPr>
              <a:t>2.63x speedup</a:t>
            </a:r>
            <a:endParaRPr lang="en-US" sz="2400" b="1" dirty="0" smtClean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For reference, 2.64x speedup for </a:t>
            </a:r>
            <a:r>
              <a:rPr lang="en-US" sz="2400" dirty="0" err="1" smtClean="0">
                <a:solidFill>
                  <a:schemeClr val="tx1"/>
                </a:solidFill>
              </a:rPr>
              <a:t>vect</a:t>
            </a:r>
            <a:r>
              <a:rPr lang="en-US" sz="2400" dirty="0" smtClean="0">
                <a:solidFill>
                  <a:schemeClr val="tx1"/>
                </a:solidFill>
              </a:rPr>
              <a:t> w/o runtime check and the duplicate loop.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Why?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398" y="4434840"/>
            <a:ext cx="2861837" cy="21498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988808" y="1205484"/>
            <a:ext cx="39563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&lt;1000; 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a[</a:t>
            </a:r>
            <a:r>
              <a:rPr lang="en-US" sz="2000" dirty="0" err="1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b[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* c[</a:t>
            </a:r>
            <a:r>
              <a:rPr lang="en-US" sz="20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endParaRPr lang="en-US" sz="2000" dirty="0">
              <a:solidFill>
                <a:srgbClr val="B4B4B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40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Conditional </a:t>
            </a:r>
            <a:r>
              <a:rPr lang="en-US" dirty="0" err="1"/>
              <a:t>vectorization</a:t>
            </a:r>
            <a:r>
              <a:rPr lang="en-US" dirty="0"/>
              <a:t> #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89632" y="1245120"/>
            <a:ext cx="755904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D87B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(k = 1; k &lt;= M; k++) {</a:t>
            </a:r>
          </a:p>
          <a:p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mc[k] = </a:t>
            </a:r>
            <a:r>
              <a:rPr lang="en-US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mpp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[k-1]   + </a:t>
            </a:r>
            <a:r>
              <a:rPr lang="en-US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tpmm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[k-1];</a:t>
            </a:r>
          </a:p>
          <a:p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4D87B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((</a:t>
            </a:r>
            <a:r>
              <a:rPr lang="en-US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[k-1]  + </a:t>
            </a:r>
            <a:r>
              <a:rPr lang="en-US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tpim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[k-1]) &gt; mc[k])  mc[k] = </a:t>
            </a:r>
            <a:r>
              <a:rPr lang="en-US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4D87B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((</a:t>
            </a:r>
            <a:r>
              <a:rPr lang="en-US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dpp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[k-1] + </a:t>
            </a:r>
            <a:r>
              <a:rPr lang="en-US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tpdm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[k-1]) &gt; mc[k])  mc[k] = </a:t>
            </a:r>
            <a:r>
              <a:rPr lang="en-US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4D87B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((</a:t>
            </a:r>
            <a:r>
              <a:rPr lang="en-US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xmb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+ </a:t>
            </a:r>
            <a:r>
              <a:rPr lang="en-US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bp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[k])         &gt; mc[k])  mc[k] = </a:t>
            </a:r>
            <a:r>
              <a:rPr lang="en-US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mc[k] += </a:t>
            </a:r>
            <a:r>
              <a:rPr lang="en-US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ms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[k];</a:t>
            </a:r>
          </a:p>
          <a:p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4D87B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(mc[k] &lt; -INFTY) mc[k] = -INFTY;  </a:t>
            </a:r>
          </a:p>
          <a:p>
            <a:endParaRPr lang="en-US" dirty="0">
              <a:solidFill>
                <a:srgbClr val="B4B4B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dc[k] = dc[k-1] + </a:t>
            </a:r>
            <a:r>
              <a:rPr lang="en-US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tpdd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[k-1];</a:t>
            </a:r>
          </a:p>
          <a:p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4D87B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((</a:t>
            </a:r>
            <a:r>
              <a:rPr lang="en-US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mc[k-1] + </a:t>
            </a:r>
            <a:r>
              <a:rPr lang="en-US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tpmd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[k-1]) &gt; dc[k]) dc[k] = </a:t>
            </a:r>
            <a:r>
              <a:rPr lang="en-US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4D87B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(dc[k] &lt; -INFTY) dc[k] = -INFTY;  </a:t>
            </a:r>
          </a:p>
          <a:p>
            <a:endParaRPr lang="en-US" dirty="0">
              <a:solidFill>
                <a:srgbClr val="B4B4B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4D87B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(k &lt; M) {</a:t>
            </a:r>
          </a:p>
          <a:p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[k] = </a:t>
            </a:r>
            <a:r>
              <a:rPr lang="en-US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mpp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[k] + </a:t>
            </a:r>
            <a:r>
              <a:rPr lang="en-US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tpmi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[k];</a:t>
            </a:r>
          </a:p>
          <a:p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4D87B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((</a:t>
            </a:r>
            <a:r>
              <a:rPr lang="en-US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[k] + </a:t>
            </a:r>
            <a:r>
              <a:rPr lang="en-US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tpii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[k]) &gt; </a:t>
            </a:r>
            <a:r>
              <a:rPr lang="en-US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[k]) </a:t>
            </a:r>
            <a:r>
              <a:rPr lang="en-US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[k] = </a:t>
            </a:r>
            <a:r>
              <a:rPr lang="en-US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[k] += is[k];</a:t>
            </a:r>
          </a:p>
          <a:p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4D87B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[k] &lt; -INFTY) </a:t>
            </a:r>
            <a:r>
              <a:rPr lang="en-US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[k] = -INFTY; </a:t>
            </a:r>
          </a:p>
          <a:p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16975" y="1784597"/>
            <a:ext cx="2137443" cy="1009616"/>
            <a:chOff x="942356" y="3110477"/>
            <a:chExt cx="2137443" cy="1009616"/>
          </a:xfrm>
        </p:grpSpPr>
        <p:sp>
          <p:nvSpPr>
            <p:cNvPr id="6" name="Rectangle 5"/>
            <p:cNvSpPr/>
            <p:nvPr/>
          </p:nvSpPr>
          <p:spPr>
            <a:xfrm>
              <a:off x="942356" y="3658428"/>
              <a:ext cx="213744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smtClean="0">
                  <a:solidFill>
                    <a:schemeClr val="accent6"/>
                  </a:solidFill>
                </a:rPr>
                <a:t>Loop</a:t>
              </a:r>
              <a:endParaRPr lang="en-US" sz="2400" dirty="0">
                <a:solidFill>
                  <a:schemeClr val="accent6"/>
                </a:solidFill>
              </a:endParaRPr>
            </a:p>
          </p:txBody>
        </p:sp>
        <p:sp>
          <p:nvSpPr>
            <p:cNvPr id="7" name="Down Arrow 6"/>
            <p:cNvSpPr/>
            <p:nvPr/>
          </p:nvSpPr>
          <p:spPr bwMode="auto">
            <a:xfrm rot="13725080">
              <a:off x="1986694" y="2753520"/>
              <a:ext cx="304800" cy="1018713"/>
            </a:xfrm>
            <a:prstGeom prst="down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43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Conditional </a:t>
            </a:r>
            <a:r>
              <a:rPr lang="en-US" dirty="0" err="1"/>
              <a:t>vectorization</a:t>
            </a:r>
            <a:r>
              <a:rPr lang="en-US" dirty="0"/>
              <a:t> #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89632" y="1245120"/>
            <a:ext cx="755904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D87B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(k = 1; k &lt;= M; k++) {</a:t>
            </a:r>
          </a:p>
          <a:p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mc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[k] =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mpp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[k-1]   +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tpmm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[k-1];</a:t>
            </a:r>
          </a:p>
          <a:p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4D87B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((</a:t>
            </a:r>
            <a:r>
              <a:rPr lang="en-US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[k-1]  +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tpim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[k-1]) &gt;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mc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[k]) 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mc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[k] = </a:t>
            </a:r>
            <a:r>
              <a:rPr lang="en-US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4D87B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((</a:t>
            </a:r>
            <a:r>
              <a:rPr lang="en-US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dpp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[k-1] +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tpdm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[k-1]) &gt;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mc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[k]) 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mc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[k] = </a:t>
            </a:r>
            <a:r>
              <a:rPr lang="en-US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4D87B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((</a:t>
            </a:r>
            <a:r>
              <a:rPr lang="en-US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xmb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+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bp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[k])         &gt;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mc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[k]) 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mc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[k] = </a:t>
            </a:r>
            <a:r>
              <a:rPr lang="en-US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mc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[k] +=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ms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[k];</a:t>
            </a:r>
          </a:p>
          <a:p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4D87B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mc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[k] &lt; -INFTY)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mc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[k] = -INFTY;  </a:t>
            </a:r>
          </a:p>
          <a:p>
            <a:endParaRPr lang="en-US" dirty="0">
              <a:solidFill>
                <a:srgbClr val="B4B4B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[k] =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[k-1] +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tpdd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[k-1];</a:t>
            </a:r>
          </a:p>
          <a:p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4D87B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((</a:t>
            </a:r>
            <a:r>
              <a:rPr lang="en-US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mc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[k-1] +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tpmd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[k-1]) &gt;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[k])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[k] = </a:t>
            </a:r>
            <a:r>
              <a:rPr lang="en-US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4D87B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[k] &lt; -INFTY)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[k] = -INFTY;  </a:t>
            </a:r>
          </a:p>
          <a:p>
            <a:endParaRPr lang="en-US" dirty="0">
              <a:solidFill>
                <a:srgbClr val="B4B4B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4D87B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(k &lt; M) {</a:t>
            </a:r>
          </a:p>
          <a:p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[k] =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mpp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[k] +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tpmi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[k];</a:t>
            </a:r>
          </a:p>
          <a:p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4D87B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((</a:t>
            </a:r>
            <a:r>
              <a:rPr lang="en-US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[k] +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tpii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[k]) &gt;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[k])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[k] = </a:t>
            </a:r>
            <a:r>
              <a:rPr lang="en-US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[k] +=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[k];</a:t>
            </a:r>
          </a:p>
          <a:p>
            <a:r>
              <a:rPr lang="en-US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smtClean="0">
                <a:solidFill>
                  <a:srgbClr val="4D87B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 err="1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</a:t>
            </a:r>
            <a:r>
              <a:rPr lang="en-US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[k] &lt; -INFTY) </a:t>
            </a:r>
            <a:r>
              <a:rPr lang="en-US" dirty="0" err="1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</a:t>
            </a:r>
            <a:r>
              <a:rPr lang="en-US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[k] = -INFTY; </a:t>
            </a:r>
          </a:p>
          <a:p>
            <a:r>
              <a:rPr lang="en-US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9265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43200" y="830640"/>
            <a:ext cx="6096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test(</a:t>
            </a:r>
            <a:r>
              <a:rPr lang="en-US" sz="2800" dirty="0" err="1" smtClean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rgbClr val="6D6D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800" dirty="0" smtClean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smtClean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6D6D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2800" dirty="0" err="1" smtClean="0">
                <a:solidFill>
                  <a:srgbClr val="4EC9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MyType</a:t>
            </a:r>
            <a:r>
              <a:rPr lang="en-US" sz="2800" dirty="0" smtClean="0">
                <a:solidFill>
                  <a:srgbClr val="4EC9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2800" dirty="0" err="1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some_func</a:t>
            </a:r>
            <a:r>
              <a:rPr lang="en-US" sz="28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2800" dirty="0">
                <a:solidFill>
                  <a:srgbClr val="608B4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catch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(...) {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>
                <a:solidFill>
                  <a:srgbClr val="608B4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</a:p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8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Down Arrow 5"/>
          <p:cNvSpPr/>
          <p:nvPr/>
        </p:nvSpPr>
        <p:spPr bwMode="auto">
          <a:xfrm rot="7200000">
            <a:off x="7049039" y="3020456"/>
            <a:ext cx="304800" cy="1432846"/>
          </a:xfrm>
          <a:prstGeom prst="downArrow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Down Arrow 7"/>
          <p:cNvSpPr/>
          <p:nvPr/>
        </p:nvSpPr>
        <p:spPr bwMode="auto">
          <a:xfrm rot="7200000">
            <a:off x="6144164" y="4353956"/>
            <a:ext cx="304800" cy="1432846"/>
          </a:xfrm>
          <a:prstGeom prst="downArrow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17067" y="4592762"/>
            <a:ext cx="22698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6"/>
                </a:solidFill>
              </a:rPr>
              <a:t>Destructor placement</a:t>
            </a:r>
            <a:endParaRPr lang="en-US" sz="28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99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Conditional </a:t>
            </a:r>
            <a:r>
              <a:rPr lang="en-US" dirty="0" err="1"/>
              <a:t>vectorization</a:t>
            </a:r>
            <a:r>
              <a:rPr lang="en-US" dirty="0"/>
              <a:t> #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1141413" y="1828794"/>
            <a:ext cx="9905998" cy="4098202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42</a:t>
            </a:r>
            <a:r>
              <a:rPr lang="en-US" sz="2400" dirty="0" smtClean="0">
                <a:solidFill>
                  <a:schemeClr val="tx1"/>
                </a:solidFill>
              </a:rPr>
              <a:t> runtime checks needed</a:t>
            </a:r>
          </a:p>
          <a:p>
            <a:r>
              <a:rPr lang="en-US" sz="2400" dirty="0" smtClean="0">
                <a:solidFill>
                  <a:schemeClr val="accent6"/>
                </a:solidFill>
              </a:rPr>
              <a:t>84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cmp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br</a:t>
            </a:r>
            <a:r>
              <a:rPr lang="en-US" sz="2400" dirty="0" smtClean="0">
                <a:solidFill>
                  <a:schemeClr val="tx1"/>
                </a:solidFill>
              </a:rPr>
              <a:t> instructions, duplicate loop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Loop code size increases by </a:t>
            </a:r>
            <a:r>
              <a:rPr lang="en-US" sz="2400" dirty="0" smtClean="0">
                <a:solidFill>
                  <a:schemeClr val="accent6"/>
                </a:solidFill>
              </a:rPr>
              <a:t>4x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accent6"/>
                </a:solidFill>
              </a:rPr>
              <a:t>Doesn’t this suck?</a:t>
            </a: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3800" b="1" dirty="0" smtClean="0">
                <a:solidFill>
                  <a:schemeClr val="accent6"/>
                </a:solidFill>
              </a:rPr>
              <a:t>2x loop speedup</a:t>
            </a:r>
          </a:p>
          <a:p>
            <a:pPr marL="0" indent="0">
              <a:buNone/>
            </a:pPr>
            <a:r>
              <a:rPr lang="en-US" sz="3800" b="1" dirty="0" smtClean="0">
                <a:solidFill>
                  <a:schemeClr val="accent6"/>
                </a:solidFill>
              </a:rPr>
              <a:t>30% overall benchmark speedup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tx1"/>
                </a:solidFill>
              </a:rPr>
              <a:t>For reference, </a:t>
            </a:r>
            <a:r>
              <a:rPr lang="en-US" sz="2600" dirty="0" smtClean="0">
                <a:solidFill>
                  <a:schemeClr val="tx1"/>
                </a:solidFill>
              </a:rPr>
              <a:t>2.1x </a:t>
            </a:r>
            <a:r>
              <a:rPr lang="en-US" sz="2600" dirty="0">
                <a:solidFill>
                  <a:schemeClr val="tx1"/>
                </a:solidFill>
              </a:rPr>
              <a:t>speedup for </a:t>
            </a:r>
            <a:r>
              <a:rPr lang="en-US" sz="2600" dirty="0" err="1">
                <a:solidFill>
                  <a:schemeClr val="tx1"/>
                </a:solidFill>
              </a:rPr>
              <a:t>vect</a:t>
            </a:r>
            <a:r>
              <a:rPr lang="en-US" sz="2600" dirty="0">
                <a:solidFill>
                  <a:schemeClr val="tx1"/>
                </a:solidFill>
              </a:rPr>
              <a:t> w/o runtime </a:t>
            </a:r>
            <a:r>
              <a:rPr lang="en-US" sz="2600" dirty="0" smtClean="0">
                <a:solidFill>
                  <a:schemeClr val="tx1"/>
                </a:solidFill>
              </a:rPr>
              <a:t>check</a:t>
            </a:r>
            <a:endParaRPr lang="en-US" sz="3800" b="1" dirty="0" smtClean="0">
              <a:solidFill>
                <a:schemeClr val="accent6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086344" y="276909"/>
            <a:ext cx="5062728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4D87B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(k = 1; k &lt;= M; k++) {</a:t>
            </a:r>
          </a:p>
          <a:p>
            <a:r>
              <a:rPr lang="en-US" sz="1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mc[k] = </a:t>
            </a:r>
            <a:r>
              <a:rPr lang="en-US" sz="12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mpp</a:t>
            </a:r>
            <a:r>
              <a:rPr lang="en-US" sz="1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[k-1]   + </a:t>
            </a:r>
            <a:r>
              <a:rPr lang="en-US" sz="12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tpmm</a:t>
            </a:r>
            <a:r>
              <a:rPr lang="en-US" sz="1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[k-1];</a:t>
            </a:r>
          </a:p>
          <a:p>
            <a:r>
              <a:rPr lang="en-US" sz="1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4D87B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((</a:t>
            </a:r>
            <a:r>
              <a:rPr lang="en-US" sz="12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</a:t>
            </a:r>
            <a:r>
              <a:rPr lang="en-US" sz="1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en-US" sz="1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[k-1]  + </a:t>
            </a:r>
            <a:r>
              <a:rPr lang="en-US" sz="12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tpim</a:t>
            </a:r>
            <a:r>
              <a:rPr lang="en-US" sz="1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[k-1]) &gt; mc[k])  mc[k] = </a:t>
            </a:r>
            <a:r>
              <a:rPr lang="en-US" sz="12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</a:t>
            </a:r>
            <a:r>
              <a:rPr lang="en-US" sz="1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4D87B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((</a:t>
            </a:r>
            <a:r>
              <a:rPr lang="en-US" sz="12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</a:t>
            </a:r>
            <a:r>
              <a:rPr lang="en-US" sz="1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dpp</a:t>
            </a:r>
            <a:r>
              <a:rPr lang="en-US" sz="1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[k-1] + </a:t>
            </a:r>
            <a:r>
              <a:rPr lang="en-US" sz="12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tpdm</a:t>
            </a:r>
            <a:r>
              <a:rPr lang="en-US" sz="1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[k-1]) &gt; mc[k])  mc[k] = </a:t>
            </a:r>
            <a:r>
              <a:rPr lang="en-US" sz="12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</a:t>
            </a:r>
            <a:r>
              <a:rPr lang="en-US" sz="1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4D87B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((</a:t>
            </a:r>
            <a:r>
              <a:rPr lang="en-US" sz="12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</a:t>
            </a:r>
            <a:r>
              <a:rPr lang="en-US" sz="1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xmb</a:t>
            </a:r>
            <a:r>
              <a:rPr lang="en-US" sz="1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+ </a:t>
            </a:r>
            <a:r>
              <a:rPr lang="en-US" sz="12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bp</a:t>
            </a:r>
            <a:r>
              <a:rPr lang="en-US" sz="1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[k])         &gt; mc[k])  mc[k] = </a:t>
            </a:r>
            <a:r>
              <a:rPr lang="en-US" sz="12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</a:t>
            </a:r>
            <a:r>
              <a:rPr lang="en-US" sz="1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-US" sz="1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mc[k] += </a:t>
            </a:r>
            <a:r>
              <a:rPr lang="en-US" sz="12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ms</a:t>
            </a:r>
            <a:r>
              <a:rPr lang="en-US" sz="1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[k];</a:t>
            </a:r>
          </a:p>
          <a:p>
            <a:r>
              <a:rPr lang="en-US" sz="1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4D87B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(mc[k] &lt; -INFTY) mc[k] = -INFTY;  </a:t>
            </a:r>
          </a:p>
          <a:p>
            <a:endParaRPr lang="en-US" sz="1200" dirty="0">
              <a:solidFill>
                <a:srgbClr val="B4B4B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dc[k] = dc[k-1] + </a:t>
            </a:r>
            <a:r>
              <a:rPr lang="en-US" sz="12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tpdd</a:t>
            </a:r>
            <a:r>
              <a:rPr lang="en-US" sz="1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[k-1];</a:t>
            </a:r>
          </a:p>
          <a:p>
            <a:r>
              <a:rPr lang="en-US" sz="1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4D87B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((</a:t>
            </a:r>
            <a:r>
              <a:rPr lang="en-US" sz="12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</a:t>
            </a:r>
            <a:r>
              <a:rPr lang="en-US" sz="1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mc[k-1] + </a:t>
            </a:r>
            <a:r>
              <a:rPr lang="en-US" sz="12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tpmd</a:t>
            </a:r>
            <a:r>
              <a:rPr lang="en-US" sz="1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[k-1]) &gt; dc[k]) dc[k] = </a:t>
            </a:r>
            <a:r>
              <a:rPr lang="en-US" sz="12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</a:t>
            </a:r>
            <a:r>
              <a:rPr lang="en-US" sz="1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4D87B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(dc[k] &lt; -INFTY) dc[k] = -INFTY;  </a:t>
            </a:r>
          </a:p>
          <a:p>
            <a:endParaRPr lang="en-US" sz="1200" dirty="0">
              <a:solidFill>
                <a:srgbClr val="B4B4B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4D87B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(k &lt; M) {</a:t>
            </a:r>
          </a:p>
          <a:p>
            <a:r>
              <a:rPr lang="en-US" sz="1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</a:t>
            </a:r>
            <a:r>
              <a:rPr lang="en-US" sz="1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[k] = </a:t>
            </a:r>
            <a:r>
              <a:rPr lang="en-US" sz="12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mpp</a:t>
            </a:r>
            <a:r>
              <a:rPr lang="en-US" sz="1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[k] + </a:t>
            </a:r>
            <a:r>
              <a:rPr lang="en-US" sz="12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tpmi</a:t>
            </a:r>
            <a:r>
              <a:rPr lang="en-US" sz="1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[k];</a:t>
            </a:r>
          </a:p>
          <a:p>
            <a:r>
              <a:rPr lang="en-US" sz="1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4D87B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((</a:t>
            </a:r>
            <a:r>
              <a:rPr lang="en-US" sz="12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</a:t>
            </a:r>
            <a:r>
              <a:rPr lang="en-US" sz="1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en-US" sz="1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[k] + </a:t>
            </a:r>
            <a:r>
              <a:rPr lang="en-US" sz="12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tpii</a:t>
            </a:r>
            <a:r>
              <a:rPr lang="en-US" sz="1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[k]) &gt; </a:t>
            </a:r>
            <a:r>
              <a:rPr lang="en-US" sz="12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</a:t>
            </a:r>
            <a:r>
              <a:rPr lang="en-US" sz="1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[k]) </a:t>
            </a:r>
            <a:r>
              <a:rPr lang="en-US" sz="12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</a:t>
            </a:r>
            <a:r>
              <a:rPr lang="en-US" sz="1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[k] = </a:t>
            </a:r>
            <a:r>
              <a:rPr lang="en-US" sz="12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</a:t>
            </a:r>
            <a:r>
              <a:rPr lang="en-US" sz="1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-US" sz="1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</a:t>
            </a:r>
            <a:r>
              <a:rPr lang="en-US" sz="1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[k] += is[k];</a:t>
            </a:r>
          </a:p>
          <a:p>
            <a:r>
              <a:rPr lang="en-US" sz="1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4D87B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2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</a:t>
            </a:r>
            <a:r>
              <a:rPr lang="en-US" sz="1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[k] &lt; -INFTY) </a:t>
            </a:r>
            <a:r>
              <a:rPr lang="en-US" sz="12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</a:t>
            </a:r>
            <a:r>
              <a:rPr lang="en-US" sz="1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[k] = -INFTY; </a:t>
            </a:r>
          </a:p>
          <a:p>
            <a:r>
              <a:rPr lang="en-US" sz="1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6715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CPU hardware landscape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rgbClr val="D4D4D4"/>
                </a:solidFill>
              </a:rPr>
              <a:t>Vectorizing for modern CPUs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chemeClr val="accent6"/>
                </a:solidFill>
              </a:rPr>
              <a:t>Indirect call optimizations</a:t>
            </a:r>
            <a:endParaRPr 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88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33640" y="1181774"/>
            <a:ext cx="608165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2000" dirty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nn-NO" sz="2000" dirty="0" smtClean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ypedef int </a:t>
            </a:r>
            <a:r>
              <a:rPr lang="nn-NO" sz="2000" dirty="0" smtClean="0">
                <a:solidFill>
                  <a:srgbClr val="A2A2A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nn-NO" sz="2000" dirty="0" smtClean="0">
                <a:solidFill>
                  <a:srgbClr val="4EC9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PFUNC</a:t>
            </a:r>
            <a:r>
              <a:rPr lang="nn-NO" sz="2000" dirty="0" smtClean="0">
                <a:solidFill>
                  <a:srgbClr val="A2A2A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nn-NO" sz="2000" dirty="0" smtClean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nn-NO" sz="2000" dirty="0" smtClean="0">
                <a:solidFill>
                  <a:srgbClr val="A2A2A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nn-NO" sz="2000" dirty="0" smtClean="0">
              <a:solidFill>
                <a:srgbClr val="A2A2A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n-NO" sz="2000" dirty="0" smtClean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func1(</a:t>
            </a:r>
            <a:r>
              <a:rPr lang="nn-NO" sz="2000" dirty="0" smtClean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x) {</a:t>
            </a:r>
          </a:p>
          <a:p>
            <a:r>
              <a:rPr lang="nn-NO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nn-NO" sz="2000" dirty="0" smtClean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+ 100;</a:t>
            </a:r>
          </a:p>
          <a:p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nn-NO" sz="2000" dirty="0" smtClean="0">
              <a:solidFill>
                <a:srgbClr val="B4B4B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n-NO" sz="2000" dirty="0" smtClean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func2(</a:t>
            </a:r>
            <a:r>
              <a:rPr lang="nn-NO" sz="2000" dirty="0" smtClean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nn-NO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x) </a:t>
            </a:r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nn-NO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nn-NO" sz="2000" dirty="0" smtClean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nn-NO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+ </a:t>
            </a:r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200;</a:t>
            </a:r>
          </a:p>
          <a:p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nn-NO" sz="2000" dirty="0">
              <a:solidFill>
                <a:srgbClr val="B4B4B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n-NO" sz="2000" dirty="0" smtClean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test(</a:t>
            </a:r>
            <a:r>
              <a:rPr lang="nn-NO" sz="2000" dirty="0">
                <a:solidFill>
                  <a:srgbClr val="4EC9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PFUNC</a:t>
            </a:r>
            <a:r>
              <a:rPr lang="nn-NO" sz="2000" dirty="0" smtClean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f) </a:t>
            </a:r>
            <a:r>
              <a:rPr lang="nn-NO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nn-NO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nn-NO" sz="2000" dirty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f(3);</a:t>
            </a:r>
            <a:endParaRPr lang="nn-NO" sz="2000" dirty="0">
              <a:solidFill>
                <a:srgbClr val="B4B4B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n-NO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nn-NO" sz="2000" dirty="0">
              <a:solidFill>
                <a:srgbClr val="B4B4B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174945" y="2804795"/>
            <a:ext cx="248566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 ecx, f$</a:t>
            </a:r>
          </a:p>
          <a:p>
            <a:r>
              <a:rPr lang="nn-NO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ush 3</a:t>
            </a:r>
          </a:p>
          <a:p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 [ecx]</a:t>
            </a:r>
            <a:endParaRPr lang="nn-NO" sz="2000" dirty="0">
              <a:solidFill>
                <a:srgbClr val="B4B4B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Down Arrow 7"/>
          <p:cNvSpPr/>
          <p:nvPr/>
        </p:nvSpPr>
        <p:spPr bwMode="auto">
          <a:xfrm rot="3600000">
            <a:off x="5896823" y="2925829"/>
            <a:ext cx="304800" cy="2075125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40583" y="3981704"/>
            <a:ext cx="23471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accent6"/>
                </a:solidFill>
              </a:rPr>
              <a:t>This sucks</a:t>
            </a:r>
            <a:endParaRPr 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74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 animBg="1"/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424" t="3280" r="14501" b="2795"/>
          <a:stretch/>
        </p:blipFill>
        <p:spPr>
          <a:xfrm>
            <a:off x="2084205" y="465708"/>
            <a:ext cx="8428776" cy="570368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084205" y="465708"/>
            <a:ext cx="2672249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nn-NO" sz="2400" b="1" dirty="0">
                <a:ln w="3175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ecx, f$</a:t>
            </a:r>
          </a:p>
          <a:p>
            <a:r>
              <a:rPr lang="nn-NO" sz="2400" b="1" dirty="0">
                <a:ln w="3175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3</a:t>
            </a:r>
          </a:p>
          <a:p>
            <a:r>
              <a:rPr lang="nn-NO" sz="2400" b="1" dirty="0">
                <a:ln w="3175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 [ecx]</a:t>
            </a:r>
          </a:p>
        </p:txBody>
      </p:sp>
    </p:spTree>
    <p:extLst>
      <p:ext uri="{BB962C8B-B14F-4D97-AF65-F5344CB8AC3E}">
        <p14:creationId xmlns:p14="http://schemas.microsoft.com/office/powerpoint/2010/main" val="108529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07407E-6 L 0.44297 0.0516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8" y="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424" t="3280" r="14501" b="2795"/>
          <a:stretch/>
        </p:blipFill>
        <p:spPr>
          <a:xfrm>
            <a:off x="2084205" y="465708"/>
            <a:ext cx="8428776" cy="570368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482897" y="1553462"/>
            <a:ext cx="1883046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nn-NO" sz="2400" b="1" dirty="0" smtClean="0">
                <a:ln w="3175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 </a:t>
            </a:r>
            <a:r>
              <a:rPr lang="nn-NO" sz="2400" b="1" dirty="0">
                <a:ln w="3175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[ecx]</a:t>
            </a:r>
          </a:p>
        </p:txBody>
      </p:sp>
      <p:sp>
        <p:nvSpPr>
          <p:cNvPr id="3" name="Rectangle 2"/>
          <p:cNvSpPr/>
          <p:nvPr/>
        </p:nvSpPr>
        <p:spPr>
          <a:xfrm>
            <a:off x="7484193" y="822511"/>
            <a:ext cx="20537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2400" b="1" dirty="0">
                <a:ln w="3175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ecx, f$</a:t>
            </a:r>
          </a:p>
        </p:txBody>
      </p:sp>
      <p:sp>
        <p:nvSpPr>
          <p:cNvPr id="5" name="Rectangle 4"/>
          <p:cNvSpPr/>
          <p:nvPr/>
        </p:nvSpPr>
        <p:spPr>
          <a:xfrm>
            <a:off x="7482896" y="1190666"/>
            <a:ext cx="12041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2400" b="1" dirty="0">
                <a:ln w="3175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3</a:t>
            </a:r>
          </a:p>
        </p:txBody>
      </p:sp>
      <p:sp>
        <p:nvSpPr>
          <p:cNvPr id="6" name="Down Arrow 5"/>
          <p:cNvSpPr/>
          <p:nvPr/>
        </p:nvSpPr>
        <p:spPr bwMode="auto">
          <a:xfrm rot="10800000">
            <a:off x="8701768" y="2015127"/>
            <a:ext cx="304800" cy="1038790"/>
          </a:xfrm>
          <a:prstGeom prst="down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006568" y="2274690"/>
            <a:ext cx="7889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Stall</a:t>
            </a:r>
            <a:endParaRPr 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6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22222E-6 L 0.02278 0.3398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3" y="1699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07407E-6 L -0.18906 0.2872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53" y="1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 animBg="1"/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5372" y="448448"/>
            <a:ext cx="6081659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2000" dirty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nn-NO" sz="2000" dirty="0" smtClean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ypedef int </a:t>
            </a:r>
            <a:r>
              <a:rPr lang="nn-NO" sz="2000" dirty="0" smtClean="0">
                <a:solidFill>
                  <a:srgbClr val="A2A2A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nn-NO" sz="2000" dirty="0" smtClean="0">
                <a:solidFill>
                  <a:srgbClr val="4EC9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PFUNC</a:t>
            </a:r>
            <a:r>
              <a:rPr lang="nn-NO" sz="2000" dirty="0" smtClean="0">
                <a:solidFill>
                  <a:srgbClr val="A2A2A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nn-NO" sz="2000" dirty="0" smtClean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nn-NO" sz="2000" dirty="0" smtClean="0">
                <a:solidFill>
                  <a:srgbClr val="A2A2A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nn-NO" sz="2000" dirty="0" smtClean="0">
              <a:solidFill>
                <a:srgbClr val="A2A2A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n-NO" sz="2000" dirty="0" smtClean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func1(</a:t>
            </a:r>
            <a:r>
              <a:rPr lang="nn-NO" sz="2000" dirty="0" smtClean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x) {</a:t>
            </a:r>
          </a:p>
          <a:p>
            <a:r>
              <a:rPr lang="nn-NO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nn-NO" sz="2000" dirty="0" smtClean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+ 100;</a:t>
            </a:r>
          </a:p>
          <a:p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nn-NO" sz="2000" dirty="0" smtClean="0">
              <a:solidFill>
                <a:srgbClr val="B4B4B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n-NO" sz="2000" dirty="0" smtClean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func2(</a:t>
            </a:r>
            <a:r>
              <a:rPr lang="nn-NO" sz="2000" dirty="0" smtClean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nn-NO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x) </a:t>
            </a:r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nn-NO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nn-NO" sz="2000" dirty="0" smtClean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nn-NO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+ </a:t>
            </a:r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200;</a:t>
            </a:r>
          </a:p>
          <a:p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nn-NO" sz="2000" dirty="0">
              <a:solidFill>
                <a:srgbClr val="B4B4B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n-NO" sz="2000" dirty="0" smtClean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test(</a:t>
            </a:r>
            <a:r>
              <a:rPr lang="nn-NO" sz="2000" dirty="0">
                <a:solidFill>
                  <a:srgbClr val="4EC9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PFUNC</a:t>
            </a:r>
            <a:r>
              <a:rPr lang="nn-NO" sz="2000" dirty="0" smtClean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f) </a:t>
            </a:r>
            <a:r>
              <a:rPr lang="nn-NO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nn-NO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nn-NO" sz="2000" dirty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f(3);</a:t>
            </a:r>
            <a:endParaRPr lang="nn-NO" sz="2000" dirty="0">
              <a:solidFill>
                <a:srgbClr val="B4B4B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nn-NO" sz="2000" dirty="0">
              <a:solidFill>
                <a:srgbClr val="B4B4B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n-NO" sz="2000" dirty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nn-NO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test(</a:t>
            </a:r>
            <a:r>
              <a:rPr lang="nn-NO" sz="2000" dirty="0">
                <a:solidFill>
                  <a:srgbClr val="4EC9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PFUNC</a:t>
            </a:r>
            <a:r>
              <a:rPr lang="nn-NO" sz="2000" dirty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f) {</a:t>
            </a:r>
          </a:p>
          <a:p>
            <a:r>
              <a:rPr lang="nn-NO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nn-NO" sz="2000" dirty="0" smtClean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 == func1) </a:t>
            </a:r>
            <a:r>
              <a:rPr lang="nn-NO" sz="2000" dirty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func1(3);</a:t>
            </a:r>
          </a:p>
          <a:p>
            <a:r>
              <a:rPr lang="nn-NO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nn-NO" sz="2000" dirty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nn-NO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 == </a:t>
            </a:r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func2) </a:t>
            </a:r>
            <a:r>
              <a:rPr lang="nn-NO" sz="2000" dirty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func2(3);</a:t>
            </a:r>
            <a:endParaRPr lang="nn-NO" sz="2000" dirty="0">
              <a:solidFill>
                <a:srgbClr val="B4B4B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n-NO" sz="2000" dirty="0" smtClean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nn-NO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f(3);</a:t>
            </a:r>
          </a:p>
          <a:p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nn-NO" sz="2000" dirty="0">
              <a:solidFill>
                <a:srgbClr val="B4B4B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189994" y="1106094"/>
            <a:ext cx="330958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mov ecx, f$</a:t>
            </a:r>
          </a:p>
          <a:p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push 3</a:t>
            </a:r>
          </a:p>
          <a:p>
            <a:r>
              <a:rPr lang="nn-NO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cmp ecx, &amp;func1</a:t>
            </a:r>
          </a:p>
          <a:p>
            <a:r>
              <a:rPr lang="nn-NO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jne $LN1</a:t>
            </a:r>
          </a:p>
          <a:p>
            <a:r>
              <a:rPr lang="nn-NO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call func1</a:t>
            </a:r>
          </a:p>
          <a:p>
            <a:r>
              <a:rPr lang="nn-NO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ret</a:t>
            </a:r>
          </a:p>
          <a:p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$LN1:</a:t>
            </a:r>
          </a:p>
          <a:p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cmp ecx, &amp;func2</a:t>
            </a:r>
          </a:p>
          <a:p>
            <a:r>
              <a:rPr lang="nn-NO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jne $LN2</a:t>
            </a:r>
          </a:p>
          <a:p>
            <a:r>
              <a:rPr lang="nn-NO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call func2</a:t>
            </a:r>
          </a:p>
          <a:p>
            <a:r>
              <a:rPr lang="nn-NO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ret</a:t>
            </a:r>
            <a:endParaRPr lang="nn-NO" sz="2000" dirty="0">
              <a:solidFill>
                <a:srgbClr val="B4B4B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$LN2:</a:t>
            </a:r>
          </a:p>
          <a:p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call [ecx]</a:t>
            </a:r>
            <a:endParaRPr lang="nn-NO" sz="2000" dirty="0">
              <a:solidFill>
                <a:srgbClr val="B4B4B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Down Arrow 7"/>
          <p:cNvSpPr/>
          <p:nvPr/>
        </p:nvSpPr>
        <p:spPr bwMode="auto">
          <a:xfrm rot="2914343">
            <a:off x="5647807" y="2119575"/>
            <a:ext cx="304800" cy="3296696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Multiply 2"/>
          <p:cNvSpPr/>
          <p:nvPr/>
        </p:nvSpPr>
        <p:spPr>
          <a:xfrm>
            <a:off x="1212684" y="3418492"/>
            <a:ext cx="3373515" cy="1118586"/>
          </a:xfrm>
          <a:prstGeom prst="mathMultiply">
            <a:avLst/>
          </a:prstGeom>
          <a:solidFill>
            <a:srgbClr val="FF0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 bwMode="auto">
          <a:xfrm rot="5400000">
            <a:off x="9375989" y="1866782"/>
            <a:ext cx="304800" cy="822374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074615" y="1908895"/>
            <a:ext cx="211738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accent6"/>
                </a:solidFill>
              </a:rPr>
              <a:t>Leverage</a:t>
            </a:r>
          </a:p>
          <a:p>
            <a:r>
              <a:rPr lang="en-US" sz="2800" dirty="0" smtClean="0">
                <a:solidFill>
                  <a:schemeClr val="accent6"/>
                </a:solidFill>
              </a:rPr>
              <a:t>branch predictor</a:t>
            </a:r>
          </a:p>
        </p:txBody>
      </p:sp>
    </p:spTree>
    <p:extLst>
      <p:ext uri="{BB962C8B-B14F-4D97-AF65-F5344CB8AC3E}">
        <p14:creationId xmlns:p14="http://schemas.microsoft.com/office/powerpoint/2010/main" val="273743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 animBg="1"/>
      <p:bldP spid="3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424" t="3280" r="14501" b="2795"/>
          <a:stretch/>
        </p:blipFill>
        <p:spPr>
          <a:xfrm>
            <a:off x="2998605" y="529716"/>
            <a:ext cx="8428776" cy="570368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4431" y="277875"/>
            <a:ext cx="3226469" cy="489364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nn-NO" sz="2400" b="1" dirty="0" smtClean="0">
                <a:ln>
                  <a:solidFill>
                    <a:schemeClr val="bg1"/>
                  </a:solidFill>
                </a:ln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mov ecx, f$</a:t>
            </a:r>
          </a:p>
          <a:p>
            <a:r>
              <a:rPr lang="nn-NO" sz="2400" b="1" dirty="0" smtClean="0">
                <a:ln>
                  <a:solidFill>
                    <a:schemeClr val="bg1"/>
                  </a:solidFill>
                </a:ln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push 3</a:t>
            </a:r>
          </a:p>
          <a:p>
            <a:r>
              <a:rPr lang="nn-NO" sz="2400" b="1" dirty="0" smtClean="0">
                <a:ln>
                  <a:solidFill>
                    <a:schemeClr val="bg1"/>
                  </a:solidFill>
                </a:ln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cmp ecx, &amp;func1</a:t>
            </a:r>
          </a:p>
          <a:p>
            <a:r>
              <a:rPr lang="nn-NO" sz="2400" b="1" dirty="0" smtClean="0">
                <a:ln>
                  <a:solidFill>
                    <a:schemeClr val="bg1"/>
                  </a:solidFill>
                </a:ln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jne $LN1</a:t>
            </a:r>
          </a:p>
          <a:p>
            <a:r>
              <a:rPr lang="nn-NO" sz="2400" b="1" dirty="0" smtClean="0">
                <a:ln>
                  <a:solidFill>
                    <a:schemeClr val="bg1"/>
                  </a:solidFill>
                </a:ln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call func1</a:t>
            </a:r>
          </a:p>
          <a:p>
            <a:r>
              <a:rPr lang="nn-NO" sz="2400" b="1" dirty="0" smtClean="0">
                <a:ln>
                  <a:solidFill>
                    <a:schemeClr val="bg1"/>
                  </a:solidFill>
                </a:ln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</a:t>
            </a:r>
          </a:p>
          <a:p>
            <a:r>
              <a:rPr lang="nn-NO" sz="2400" b="1" dirty="0" smtClean="0">
                <a:ln>
                  <a:solidFill>
                    <a:schemeClr val="bg1"/>
                  </a:solidFill>
                </a:ln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$LN1:</a:t>
            </a:r>
          </a:p>
          <a:p>
            <a:r>
              <a:rPr lang="nn-NO" sz="2400" b="1" dirty="0" smtClean="0">
                <a:ln>
                  <a:solidFill>
                    <a:schemeClr val="bg1"/>
                  </a:solidFill>
                </a:ln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cmp ecx, &amp;func2</a:t>
            </a:r>
          </a:p>
          <a:p>
            <a:r>
              <a:rPr lang="nn-NO" sz="2400" b="1" dirty="0" smtClean="0">
                <a:ln>
                  <a:solidFill>
                    <a:schemeClr val="bg1"/>
                  </a:solidFill>
                </a:ln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jne $LN2</a:t>
            </a:r>
          </a:p>
          <a:p>
            <a:r>
              <a:rPr lang="nn-NO" sz="2400" b="1" dirty="0" smtClean="0">
                <a:ln>
                  <a:solidFill>
                    <a:schemeClr val="bg1"/>
                  </a:solidFill>
                </a:ln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call func2</a:t>
            </a:r>
          </a:p>
          <a:p>
            <a:r>
              <a:rPr lang="nn-NO" sz="2400" b="1" dirty="0" smtClean="0">
                <a:ln>
                  <a:solidFill>
                    <a:schemeClr val="bg1"/>
                  </a:solidFill>
                </a:ln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</a:t>
            </a:r>
          </a:p>
          <a:p>
            <a:r>
              <a:rPr lang="nn-NO" sz="2400" b="1" dirty="0" smtClean="0">
                <a:ln>
                  <a:solidFill>
                    <a:schemeClr val="bg1"/>
                  </a:solidFill>
                </a:ln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$LN2:</a:t>
            </a:r>
          </a:p>
          <a:p>
            <a:r>
              <a:rPr lang="nn-NO" sz="2400" b="1" dirty="0" smtClean="0">
                <a:ln>
                  <a:solidFill>
                    <a:schemeClr val="bg1"/>
                  </a:solidFill>
                </a:ln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call [ecx]</a:t>
            </a:r>
            <a:endParaRPr lang="nn-NO" sz="2400" b="1" dirty="0">
              <a:ln>
                <a:solidFill>
                  <a:schemeClr val="bg1"/>
                </a:solidFill>
              </a:ln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4431" y="277874"/>
            <a:ext cx="3226469" cy="193899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nn-NO" sz="2400" b="1" dirty="0" smtClean="0">
                <a:ln>
                  <a:solidFill>
                    <a:schemeClr val="bg1"/>
                  </a:solidFill>
                </a:ln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mov ecx, f$</a:t>
            </a:r>
          </a:p>
          <a:p>
            <a:r>
              <a:rPr lang="nn-NO" sz="2400" b="1" dirty="0" smtClean="0">
                <a:ln>
                  <a:solidFill>
                    <a:schemeClr val="bg1"/>
                  </a:solidFill>
                </a:ln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push 3</a:t>
            </a:r>
          </a:p>
          <a:p>
            <a:r>
              <a:rPr lang="nn-NO" sz="2400" b="1" dirty="0" smtClean="0">
                <a:ln>
                  <a:solidFill>
                    <a:schemeClr val="bg1"/>
                  </a:solidFill>
                </a:ln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cmp ecx, &amp;func1</a:t>
            </a:r>
          </a:p>
          <a:p>
            <a:r>
              <a:rPr lang="nn-NO" sz="2400" b="1" dirty="0" smtClean="0">
                <a:ln>
                  <a:solidFill>
                    <a:schemeClr val="bg1"/>
                  </a:solidFill>
                </a:ln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jne $LN1</a:t>
            </a:r>
          </a:p>
          <a:p>
            <a:r>
              <a:rPr lang="nn-NO" sz="2400" b="1" dirty="0" smtClean="0">
                <a:ln>
                  <a:solidFill>
                    <a:schemeClr val="bg1"/>
                  </a:solidFill>
                </a:ln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call func1</a:t>
            </a:r>
          </a:p>
        </p:txBody>
      </p:sp>
    </p:spTree>
    <p:extLst>
      <p:ext uri="{BB962C8B-B14F-4D97-AF65-F5344CB8AC3E}">
        <p14:creationId xmlns:p14="http://schemas.microsoft.com/office/powerpoint/2010/main" val="148363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L 0.63542 0.042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71" y="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424" t="3280" r="14501" b="2795"/>
          <a:stretch/>
        </p:blipFill>
        <p:spPr>
          <a:xfrm>
            <a:off x="2998605" y="529716"/>
            <a:ext cx="8428776" cy="570368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4431" y="277875"/>
            <a:ext cx="3226469" cy="489364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nn-NO" sz="2400" b="1" dirty="0" smtClean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mov ecx, f$</a:t>
            </a:r>
          </a:p>
          <a:p>
            <a:r>
              <a:rPr lang="nn-NO" sz="2400" b="1" dirty="0" smtClean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push 3</a:t>
            </a:r>
          </a:p>
          <a:p>
            <a:r>
              <a:rPr lang="nn-NO" sz="2400" b="1" dirty="0" smtClean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cmp ecx, &amp;func1</a:t>
            </a:r>
          </a:p>
          <a:p>
            <a:r>
              <a:rPr lang="nn-NO" sz="2400" b="1" dirty="0" smtClean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jne $LN1</a:t>
            </a:r>
          </a:p>
          <a:p>
            <a:r>
              <a:rPr lang="nn-NO" sz="2400" b="1" dirty="0" smtClean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call func1</a:t>
            </a:r>
          </a:p>
          <a:p>
            <a:r>
              <a:rPr lang="nn-NO" sz="2400" b="1" dirty="0" smtClean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</a:t>
            </a:r>
          </a:p>
          <a:p>
            <a:r>
              <a:rPr lang="nn-NO" sz="2400" b="1" dirty="0" smtClean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$LN1:</a:t>
            </a:r>
          </a:p>
          <a:p>
            <a:r>
              <a:rPr lang="nn-NO" sz="2400" b="1" dirty="0" smtClean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cmp ecx, &amp;func2</a:t>
            </a:r>
          </a:p>
          <a:p>
            <a:r>
              <a:rPr lang="nn-NO" sz="2400" b="1" dirty="0" smtClean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jne $LN2</a:t>
            </a:r>
          </a:p>
          <a:p>
            <a:r>
              <a:rPr lang="nn-NO" sz="2400" b="1" dirty="0" smtClean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call func2</a:t>
            </a:r>
          </a:p>
          <a:p>
            <a:r>
              <a:rPr lang="nn-NO" sz="2400" b="1" dirty="0" smtClean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</a:t>
            </a:r>
          </a:p>
          <a:p>
            <a:r>
              <a:rPr lang="nn-NO" sz="2400" b="1" dirty="0" smtClean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$LN2:</a:t>
            </a:r>
          </a:p>
          <a:p>
            <a:r>
              <a:rPr lang="nn-NO" sz="2400" b="1" dirty="0" smtClean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call [ecx]</a:t>
            </a:r>
            <a:endParaRPr lang="nn-NO" sz="2400" b="1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906220" y="575950"/>
            <a:ext cx="3226469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nn-NO" sz="2400" b="1" dirty="0" smtClean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mov ecx, f$</a:t>
            </a:r>
          </a:p>
        </p:txBody>
      </p:sp>
      <p:sp>
        <p:nvSpPr>
          <p:cNvPr id="3" name="Rectangle 2"/>
          <p:cNvSpPr/>
          <p:nvPr/>
        </p:nvSpPr>
        <p:spPr>
          <a:xfrm>
            <a:off x="7906220" y="1299895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n-NO" sz="2400" b="1" dirty="0" smtClean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cmp ecx, &amp;func1</a:t>
            </a:r>
          </a:p>
          <a:p>
            <a:r>
              <a:rPr lang="nn-NO" sz="2400" b="1" dirty="0" smtClean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nn-NO" sz="2400" b="1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jne $</a:t>
            </a:r>
            <a:r>
              <a:rPr lang="nn-NO" sz="2400" b="1" dirty="0" smtClean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LN1</a:t>
            </a:r>
          </a:p>
        </p:txBody>
      </p:sp>
      <p:sp>
        <p:nvSpPr>
          <p:cNvPr id="6" name="Rectangle 5"/>
          <p:cNvSpPr/>
          <p:nvPr/>
        </p:nvSpPr>
        <p:spPr>
          <a:xfrm>
            <a:off x="7906220" y="938652"/>
            <a:ext cx="15440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2400" b="1" dirty="0" smtClean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push 3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7906220" y="2045167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n-NO" sz="2400" b="1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sz="2400" b="1" dirty="0" smtClean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call func1</a:t>
            </a:r>
            <a:endParaRPr lang="nn-NO" sz="2400" b="1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737920" y="1822858"/>
            <a:ext cx="14945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FF0000"/>
                </a:solidFill>
              </a:rPr>
              <a:t>Depen</a:t>
            </a:r>
            <a:r>
              <a:rPr lang="en-US" sz="2400" b="1" dirty="0" smtClean="0">
                <a:solidFill>
                  <a:srgbClr val="FF0000"/>
                </a:solidFill>
              </a:rPr>
              <a:t>-</a:t>
            </a:r>
          </a:p>
          <a:p>
            <a:r>
              <a:rPr lang="en-US" sz="2400" b="1" dirty="0" err="1" smtClean="0">
                <a:solidFill>
                  <a:srgbClr val="FF0000"/>
                </a:solidFill>
              </a:rPr>
              <a:t>dence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0" name="Curved Right Arrow 9"/>
          <p:cNvSpPr/>
          <p:nvPr/>
        </p:nvSpPr>
        <p:spPr>
          <a:xfrm rot="10800000">
            <a:off x="9935867" y="1299894"/>
            <a:ext cx="786384" cy="1876927"/>
          </a:xfrm>
          <a:prstGeom prst="curvedRightArrow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Down Arrow 10"/>
          <p:cNvSpPr/>
          <p:nvPr/>
        </p:nvSpPr>
        <p:spPr bwMode="auto">
          <a:xfrm rot="16200000">
            <a:off x="7155300" y="1036259"/>
            <a:ext cx="304800" cy="1795505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420547" y="1400317"/>
            <a:ext cx="13740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2400" b="1" dirty="0" smtClean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Predict</a:t>
            </a:r>
            <a:endParaRPr lang="en-US" sz="2400" dirty="0"/>
          </a:p>
        </p:txBody>
      </p:sp>
      <p:sp>
        <p:nvSpPr>
          <p:cNvPr id="13" name="Down Arrow 12"/>
          <p:cNvSpPr/>
          <p:nvPr/>
        </p:nvSpPr>
        <p:spPr bwMode="auto">
          <a:xfrm rot="16200000">
            <a:off x="7170198" y="1391757"/>
            <a:ext cx="304800" cy="1795505"/>
          </a:xfrm>
          <a:prstGeom prst="downArrow">
            <a:avLst/>
          </a:prstGeom>
          <a:solidFill>
            <a:srgbClr val="92D050"/>
          </a:solidFill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00674" y="1781611"/>
            <a:ext cx="239360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2400" b="1" dirty="0" smtClean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Speculatively</a:t>
            </a:r>
          </a:p>
          <a:p>
            <a:r>
              <a:rPr lang="nn-NO" sz="2400" b="1" dirty="0" smtClean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execute</a:t>
            </a:r>
            <a:endParaRPr lang="en-US" sz="24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37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L 0.01615 0.3879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" y="1939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7 L -0.17422 0.3282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11" y="16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 animBg="1"/>
      <p:bldP spid="11" grpId="0" animBg="1"/>
      <p:bldP spid="11" grpId="1" animBg="1"/>
      <p:bldP spid="12" grpId="0"/>
      <p:bldP spid="12" grpId="1"/>
      <p:bldP spid="13" grpId="0" animBg="1"/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89925" y="375296"/>
            <a:ext cx="41970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2000" dirty="0" smtClean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test(</a:t>
            </a:r>
            <a:r>
              <a:rPr lang="nn-NO" sz="2000" dirty="0">
                <a:solidFill>
                  <a:srgbClr val="4EC9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PFUNC</a:t>
            </a:r>
            <a:r>
              <a:rPr lang="nn-NO" sz="2000" dirty="0" smtClean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f) </a:t>
            </a:r>
            <a:r>
              <a:rPr lang="nn-NO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nn-NO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nn-NO" sz="2000" dirty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f(3);</a:t>
            </a:r>
            <a:endParaRPr lang="nn-NO" sz="2000" dirty="0">
              <a:solidFill>
                <a:srgbClr val="B4B4B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nn-NO" sz="2000" dirty="0">
              <a:solidFill>
                <a:srgbClr val="B4B4B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244346" y="2372577"/>
            <a:ext cx="330958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mov ecx, f$</a:t>
            </a:r>
          </a:p>
          <a:p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push 3</a:t>
            </a:r>
          </a:p>
          <a:p>
            <a:r>
              <a:rPr lang="nn-NO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cmp ecx, &amp;func1</a:t>
            </a:r>
          </a:p>
          <a:p>
            <a:r>
              <a:rPr lang="nn-NO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jne $LN1</a:t>
            </a:r>
          </a:p>
          <a:p>
            <a:r>
              <a:rPr lang="nn-NO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call func1</a:t>
            </a:r>
          </a:p>
          <a:p>
            <a:r>
              <a:rPr lang="nn-NO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ret</a:t>
            </a:r>
          </a:p>
          <a:p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$LN1:</a:t>
            </a:r>
          </a:p>
          <a:p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cmp ecx, &amp;func2</a:t>
            </a:r>
          </a:p>
          <a:p>
            <a:r>
              <a:rPr lang="nn-NO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jne $LN2</a:t>
            </a:r>
          </a:p>
          <a:p>
            <a:r>
              <a:rPr lang="nn-NO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call func2</a:t>
            </a:r>
          </a:p>
          <a:p>
            <a:r>
              <a:rPr lang="nn-NO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ret</a:t>
            </a:r>
            <a:endParaRPr lang="nn-NO" sz="2000" dirty="0">
              <a:solidFill>
                <a:srgbClr val="B4B4B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$LN2:</a:t>
            </a:r>
          </a:p>
          <a:p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call [ecx]</a:t>
            </a:r>
            <a:endParaRPr lang="nn-NO" sz="2000" dirty="0">
              <a:solidFill>
                <a:srgbClr val="B4B4B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851136" y="375296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n-NO" sz="2000" dirty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nn-NO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test(</a:t>
            </a:r>
            <a:r>
              <a:rPr lang="nn-NO" sz="2000" dirty="0">
                <a:solidFill>
                  <a:srgbClr val="4EC9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PFUNC</a:t>
            </a:r>
            <a:r>
              <a:rPr lang="nn-NO" sz="2000" dirty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f) {</a:t>
            </a:r>
          </a:p>
          <a:p>
            <a:r>
              <a:rPr lang="nn-NO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nn-NO" sz="2000" dirty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nn-NO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 == func1) </a:t>
            </a:r>
            <a:r>
              <a:rPr lang="nn-NO" sz="2000" dirty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nn-NO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func1(3);</a:t>
            </a:r>
          </a:p>
          <a:p>
            <a:r>
              <a:rPr lang="nn-NO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nn-NO" sz="2000" dirty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nn-NO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 == func2) </a:t>
            </a:r>
            <a:r>
              <a:rPr lang="nn-NO" sz="2000" dirty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nn-NO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func2(3);</a:t>
            </a:r>
          </a:p>
          <a:p>
            <a:r>
              <a:rPr lang="nn-NO" sz="2000" dirty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nn-NO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f(3);</a:t>
            </a:r>
          </a:p>
          <a:p>
            <a:r>
              <a:rPr lang="nn-NO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1962865" y="2345145"/>
            <a:ext cx="248566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 ecx, f$</a:t>
            </a:r>
          </a:p>
          <a:p>
            <a:r>
              <a:rPr lang="nn-NO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ush 3</a:t>
            </a:r>
          </a:p>
          <a:p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 [ecx]</a:t>
            </a:r>
            <a:endParaRPr lang="nn-NO" sz="2000" dirty="0">
              <a:solidFill>
                <a:srgbClr val="B4B4B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626152" y="2837588"/>
            <a:ext cx="3038812" cy="523220"/>
            <a:chOff x="3626152" y="2865020"/>
            <a:chExt cx="3038812" cy="523220"/>
          </a:xfrm>
        </p:grpSpPr>
        <p:sp>
          <p:nvSpPr>
            <p:cNvPr id="11" name="Down Arrow 10"/>
            <p:cNvSpPr/>
            <p:nvPr/>
          </p:nvSpPr>
          <p:spPr bwMode="auto">
            <a:xfrm rot="5400000">
              <a:off x="3884939" y="2753750"/>
              <a:ext cx="304800" cy="822374"/>
            </a:xfrm>
            <a:prstGeom prst="down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547579" y="2865020"/>
              <a:ext cx="211738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 smtClean="0">
                  <a:solidFill>
                    <a:schemeClr val="accent6"/>
                  </a:solidFill>
                </a:rPr>
                <a:t>Stall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117202" y="3180876"/>
            <a:ext cx="3074798" cy="523220"/>
            <a:chOff x="9117202" y="3180876"/>
            <a:chExt cx="3074798" cy="523220"/>
          </a:xfrm>
        </p:grpSpPr>
        <p:sp>
          <p:nvSpPr>
            <p:cNvPr id="14" name="Down Arrow 13"/>
            <p:cNvSpPr/>
            <p:nvPr/>
          </p:nvSpPr>
          <p:spPr bwMode="auto">
            <a:xfrm rot="5400000">
              <a:off x="9375989" y="3058550"/>
              <a:ext cx="304800" cy="822374"/>
            </a:xfrm>
            <a:prstGeom prst="down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074615" y="3180876"/>
              <a:ext cx="211738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 smtClean="0">
                  <a:solidFill>
                    <a:schemeClr val="accent6"/>
                  </a:solidFill>
                </a:rPr>
                <a:t>Not a stall</a:t>
              </a:r>
            </a:p>
          </p:txBody>
        </p:sp>
      </p:grpSp>
      <p:sp>
        <p:nvSpPr>
          <p:cNvPr id="22" name="Rectangle 21"/>
          <p:cNvSpPr/>
          <p:nvPr/>
        </p:nvSpPr>
        <p:spPr>
          <a:xfrm>
            <a:off x="364879" y="3819713"/>
            <a:ext cx="65897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Speedup due to if-statements + branch prediction</a:t>
            </a:r>
          </a:p>
          <a:p>
            <a:endParaRPr lang="en-US" sz="2400" dirty="0" smtClean="0"/>
          </a:p>
          <a:p>
            <a:r>
              <a:rPr lang="en-US" sz="2400" dirty="0" smtClean="0"/>
              <a:t>You </a:t>
            </a:r>
            <a:r>
              <a:rPr lang="en-US" sz="2400" dirty="0"/>
              <a:t>could add if-statements by hand…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accent6"/>
                </a:solidFill>
              </a:rPr>
              <a:t>But with profile counts, the compiler does it for you.</a:t>
            </a:r>
          </a:p>
        </p:txBody>
      </p:sp>
    </p:spTree>
    <p:extLst>
      <p:ext uri="{BB962C8B-B14F-4D97-AF65-F5344CB8AC3E}">
        <p14:creationId xmlns:p14="http://schemas.microsoft.com/office/powerpoint/2010/main" val="197579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3675" y="1322377"/>
            <a:ext cx="360995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dirty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nn-NO" dirty="0" smtClean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ypedef int </a:t>
            </a:r>
            <a:r>
              <a:rPr lang="nn-NO" dirty="0" smtClean="0">
                <a:solidFill>
                  <a:srgbClr val="A2A2A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nn-NO" dirty="0" smtClean="0">
                <a:solidFill>
                  <a:srgbClr val="4EC9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PFUNC</a:t>
            </a:r>
            <a:r>
              <a:rPr lang="nn-NO" dirty="0" smtClean="0">
                <a:solidFill>
                  <a:srgbClr val="A2A2A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nn-NO" dirty="0" smtClean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nn-NO" dirty="0" smtClean="0">
                <a:solidFill>
                  <a:srgbClr val="A2A2A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nn-NO" dirty="0" smtClean="0">
              <a:solidFill>
                <a:srgbClr val="A2A2A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n-NO" dirty="0" smtClean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nn-NO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func1(</a:t>
            </a:r>
            <a:r>
              <a:rPr lang="nn-NO" dirty="0" smtClean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nn-NO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x) {</a:t>
            </a:r>
          </a:p>
          <a:p>
            <a:r>
              <a:rPr lang="nn-NO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nn-NO" dirty="0" smtClean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nn-NO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+ 100;</a:t>
            </a:r>
          </a:p>
          <a:p>
            <a:r>
              <a:rPr lang="nn-NO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nn-NO" dirty="0" smtClean="0">
              <a:solidFill>
                <a:srgbClr val="B4B4B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n-NO" dirty="0" smtClean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nn-NO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func2(</a:t>
            </a:r>
            <a:r>
              <a:rPr lang="nn-NO" dirty="0" smtClean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nn-NO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x) </a:t>
            </a:r>
            <a:r>
              <a:rPr lang="nn-NO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nn-NO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nn-NO" dirty="0" smtClean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nn-NO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+ </a:t>
            </a:r>
            <a:r>
              <a:rPr lang="nn-NO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200;</a:t>
            </a:r>
          </a:p>
          <a:p>
            <a:r>
              <a:rPr lang="nn-NO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nn-NO" dirty="0">
              <a:solidFill>
                <a:srgbClr val="B4B4B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n-NO" dirty="0" smtClean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nn-NO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test(</a:t>
            </a:r>
            <a:r>
              <a:rPr lang="nn-NO" dirty="0">
                <a:solidFill>
                  <a:srgbClr val="4EC9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PFUNC</a:t>
            </a:r>
            <a:r>
              <a:rPr lang="nn-NO" dirty="0" smtClean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f) </a:t>
            </a:r>
            <a:r>
              <a:rPr lang="nn-NO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nn-NO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nn-NO" dirty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nn-NO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f(3);</a:t>
            </a:r>
            <a:endParaRPr lang="nn-NO" dirty="0">
              <a:solidFill>
                <a:srgbClr val="B4B4B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n-NO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27681" y="535389"/>
            <a:ext cx="5261455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If counts say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test()</a:t>
            </a:r>
            <a:r>
              <a:rPr lang="en-US" sz="2000" dirty="0" smtClean="0"/>
              <a:t> calls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func1()</a:t>
            </a:r>
            <a:r>
              <a:rPr lang="en-US" sz="2000" dirty="0" smtClean="0"/>
              <a:t> as often as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func2()</a:t>
            </a:r>
            <a:r>
              <a:rPr lang="en-US" sz="2000" dirty="0" smtClean="0"/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 Compiler inserts two if-checks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test()</a:t>
            </a:r>
            <a:r>
              <a:rPr lang="en-US" dirty="0" smtClean="0"/>
              <a:t> code size increases </a:t>
            </a:r>
            <a:r>
              <a:rPr lang="en-US" dirty="0" smtClean="0">
                <a:solidFill>
                  <a:schemeClr val="accent6"/>
                </a:solidFill>
              </a:rPr>
              <a:t>5.4x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sz="2000" b="1" dirty="0" smtClean="0">
                <a:solidFill>
                  <a:schemeClr val="accent6"/>
                </a:solidFill>
              </a:rPr>
              <a:t>10%</a:t>
            </a:r>
            <a:r>
              <a:rPr lang="en-US" dirty="0" smtClean="0"/>
              <a:t> performance win</a:t>
            </a:r>
          </a:p>
          <a:p>
            <a:endParaRPr lang="en-US" sz="2000" dirty="0" smtClean="0"/>
          </a:p>
          <a:p>
            <a:r>
              <a:rPr lang="en-US" sz="2000" dirty="0" smtClean="0"/>
              <a:t>If counts say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test()</a:t>
            </a:r>
            <a:r>
              <a:rPr lang="en-US" sz="2000" dirty="0" smtClean="0"/>
              <a:t> calls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func1()</a:t>
            </a:r>
            <a:r>
              <a:rPr lang="en-US" sz="2000" dirty="0" smtClean="0"/>
              <a:t> way more than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func2()</a:t>
            </a:r>
            <a:r>
              <a:rPr lang="en-US" sz="2000" dirty="0" smtClean="0"/>
              <a:t>:</a:t>
            </a:r>
            <a:endParaRPr lang="en-US" sz="20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 Compiler inserts one if-check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test()</a:t>
            </a:r>
            <a:r>
              <a:rPr lang="en-US" dirty="0"/>
              <a:t> code size </a:t>
            </a:r>
            <a:r>
              <a:rPr lang="en-US" dirty="0" smtClean="0"/>
              <a:t>increases </a:t>
            </a:r>
            <a:r>
              <a:rPr lang="en-US" dirty="0" smtClean="0">
                <a:solidFill>
                  <a:schemeClr val="accent6"/>
                </a:solidFill>
              </a:rPr>
              <a:t>3.4x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sz="2000" b="1" dirty="0" smtClean="0">
                <a:solidFill>
                  <a:schemeClr val="accent6"/>
                </a:solidFill>
              </a:rPr>
              <a:t>15%</a:t>
            </a:r>
            <a:r>
              <a:rPr lang="en-US" b="1" dirty="0" smtClean="0"/>
              <a:t> </a:t>
            </a:r>
            <a:r>
              <a:rPr lang="en-US" dirty="0" smtClean="0"/>
              <a:t>performance win</a:t>
            </a:r>
          </a:p>
          <a:p>
            <a:endParaRPr lang="en-US" sz="2000" dirty="0"/>
          </a:p>
          <a:p>
            <a:r>
              <a:rPr lang="en-US" sz="2000" dirty="0"/>
              <a:t>If counts say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test()</a:t>
            </a:r>
            <a:r>
              <a:rPr lang="en-US" sz="2000" dirty="0" smtClean="0"/>
              <a:t> </a:t>
            </a:r>
            <a:r>
              <a:rPr lang="en-US" sz="2000" dirty="0"/>
              <a:t>calls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func1()</a:t>
            </a:r>
            <a:r>
              <a:rPr lang="en-US" sz="2000" dirty="0" smtClean="0"/>
              <a:t> </a:t>
            </a:r>
            <a:r>
              <a:rPr lang="en-US" sz="2000" dirty="0"/>
              <a:t>way more than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func2()</a:t>
            </a:r>
            <a:r>
              <a:rPr lang="en-US" sz="2000" dirty="0" smtClean="0"/>
              <a:t>, and we decide to inline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func1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000" dirty="0" smtClean="0"/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 Compiler inserts one if-check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test()</a:t>
            </a:r>
            <a:r>
              <a:rPr lang="en-US" dirty="0"/>
              <a:t> code size </a:t>
            </a:r>
            <a:r>
              <a:rPr lang="en-US" dirty="0" smtClean="0"/>
              <a:t>increases </a:t>
            </a:r>
            <a:r>
              <a:rPr lang="en-US" dirty="0" smtClean="0">
                <a:solidFill>
                  <a:schemeClr val="accent6"/>
                </a:solidFill>
              </a:rPr>
              <a:t>2.7x</a:t>
            </a:r>
            <a:endParaRPr lang="en-US" sz="20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sz="2000" b="1" dirty="0" smtClean="0">
                <a:solidFill>
                  <a:schemeClr val="accent6"/>
                </a:solidFill>
              </a:rPr>
              <a:t>30%</a:t>
            </a:r>
            <a:r>
              <a:rPr lang="en-US" dirty="0" smtClean="0"/>
              <a:t> performance win</a:t>
            </a:r>
          </a:p>
        </p:txBody>
      </p:sp>
      <p:sp>
        <p:nvSpPr>
          <p:cNvPr id="2" name="Rectangle 1"/>
          <p:cNvSpPr/>
          <p:nvPr/>
        </p:nvSpPr>
        <p:spPr>
          <a:xfrm>
            <a:off x="303674" y="676115"/>
            <a:ext cx="25378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accent6"/>
                </a:solidFill>
              </a:rPr>
              <a:t>Source code: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9122576" y="581109"/>
            <a:ext cx="26457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dirty="0" smtClean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nn-NO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 == func1)</a:t>
            </a:r>
          </a:p>
          <a:p>
            <a:r>
              <a:rPr lang="nn-NO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dirty="0" smtClean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nn-NO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func1(3);</a:t>
            </a:r>
          </a:p>
          <a:p>
            <a:r>
              <a:rPr lang="nn-NO" dirty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nn-NO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 == </a:t>
            </a:r>
            <a:r>
              <a:rPr lang="nn-NO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func2)</a:t>
            </a:r>
          </a:p>
          <a:p>
            <a:r>
              <a:rPr lang="nn-NO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dirty="0" smtClean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nn-NO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func2(3</a:t>
            </a:r>
            <a:r>
              <a:rPr lang="nn-NO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nn-NO" dirty="0" smtClean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nn-NO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f(3</a:t>
            </a:r>
            <a:r>
              <a:rPr lang="nn-NO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nn-NO" dirty="0">
              <a:solidFill>
                <a:srgbClr val="B4B4B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122576" y="2668828"/>
            <a:ext cx="26457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dirty="0" smtClean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nn-NO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 == func1)</a:t>
            </a:r>
          </a:p>
          <a:p>
            <a:r>
              <a:rPr lang="nn-NO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dirty="0" smtClean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nn-NO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func1(3);</a:t>
            </a:r>
          </a:p>
          <a:p>
            <a:r>
              <a:rPr lang="nn-NO" dirty="0" smtClean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nn-NO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f(3</a:t>
            </a:r>
            <a:r>
              <a:rPr lang="nn-NO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nn-NO" dirty="0">
              <a:solidFill>
                <a:srgbClr val="B4B4B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22576" y="4321422"/>
            <a:ext cx="26457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dirty="0" smtClean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nn-NO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 == func1)</a:t>
            </a:r>
          </a:p>
          <a:p>
            <a:r>
              <a:rPr lang="nn-NO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dirty="0" smtClean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nn-NO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103;</a:t>
            </a:r>
          </a:p>
          <a:p>
            <a:r>
              <a:rPr lang="nn-NO" dirty="0" smtClean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nn-NO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f(3</a:t>
            </a:r>
            <a:r>
              <a:rPr lang="nn-NO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nn-NO" dirty="0">
              <a:solidFill>
                <a:srgbClr val="B4B4B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08654" y="5997792"/>
            <a:ext cx="80201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All compiler driven – no code changes!</a:t>
            </a:r>
          </a:p>
        </p:txBody>
      </p:sp>
    </p:spTree>
    <p:extLst>
      <p:ext uri="{BB962C8B-B14F-4D97-AF65-F5344CB8AC3E}">
        <p14:creationId xmlns:p14="http://schemas.microsoft.com/office/powerpoint/2010/main" val="340650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886" y="638534"/>
            <a:ext cx="7236772" cy="72166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Code generation &amp; optimization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00" y="2011994"/>
            <a:ext cx="4194862" cy="27683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" b="91373" l="1667" r="9856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305" y="4063596"/>
            <a:ext cx="2794791" cy="24048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054" y="782811"/>
            <a:ext cx="2905125" cy="18764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588" b="89941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842" y="2659236"/>
            <a:ext cx="2482625" cy="2360045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 bwMode="auto">
          <a:xfrm rot="16200000">
            <a:off x="5264556" y="2522625"/>
            <a:ext cx="1852320" cy="1770232"/>
          </a:xfrm>
          <a:prstGeom prst="downArrow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91886" y="5282996"/>
            <a:ext cx="7236772" cy="7216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dirty="0" smtClean="0"/>
              <a:t>Make my code run: </a:t>
            </a:r>
            <a:r>
              <a:rPr lang="en-US" sz="3200" dirty="0" smtClean="0">
                <a:solidFill>
                  <a:srgbClr val="D7D7D7"/>
                </a:solidFill>
              </a:rPr>
              <a:t>code generation</a:t>
            </a:r>
          </a:p>
          <a:p>
            <a:pPr marL="0" indent="0">
              <a:buFont typeface="Arial"/>
              <a:buNone/>
            </a:pPr>
            <a:r>
              <a:rPr lang="en-US" sz="3200" dirty="0" smtClean="0">
                <a:solidFill>
                  <a:schemeClr val="accent6"/>
                </a:solidFill>
              </a:rPr>
              <a:t>Make my code run fast: </a:t>
            </a:r>
            <a:r>
              <a:rPr lang="en-US" sz="3200" b="1" dirty="0" smtClean="0">
                <a:solidFill>
                  <a:schemeClr val="accent6"/>
                </a:solidFill>
              </a:rPr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211975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That’s nice, but I don’t use function pointers</a:t>
            </a:r>
          </a:p>
        </p:txBody>
      </p:sp>
    </p:spTree>
    <p:extLst>
      <p:ext uri="{BB962C8B-B14F-4D97-AF65-F5344CB8AC3E}">
        <p14:creationId xmlns:p14="http://schemas.microsoft.com/office/powerpoint/2010/main" val="57767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95341" y="866869"/>
            <a:ext cx="548113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dirty="0" smtClean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nn-NO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dirty="0">
                <a:solidFill>
                  <a:srgbClr val="4EC9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nn-NO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nn-NO" dirty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public:</a:t>
            </a:r>
          </a:p>
          <a:p>
            <a:r>
              <a:rPr lang="nn-NO" dirty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virtual </a:t>
            </a:r>
            <a:r>
              <a:rPr lang="nn-NO" dirty="0" smtClean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nn-NO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func(</a:t>
            </a:r>
            <a:r>
              <a:rPr lang="nn-NO" dirty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nn-NO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x) = 0;</a:t>
            </a:r>
          </a:p>
          <a:p>
            <a:r>
              <a:rPr lang="nn-NO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endParaRPr lang="nn-NO" dirty="0">
              <a:solidFill>
                <a:srgbClr val="B4B4B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n-NO" dirty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nn-NO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dirty="0">
                <a:solidFill>
                  <a:srgbClr val="4EC9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</a:t>
            </a:r>
            <a:r>
              <a:rPr lang="nn-NO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nn-NO" dirty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nn-NO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dirty="0">
                <a:solidFill>
                  <a:srgbClr val="4EC9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nn-NO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nn-NO" dirty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int </a:t>
            </a:r>
            <a:r>
              <a:rPr lang="nn-NO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func(</a:t>
            </a:r>
            <a:r>
              <a:rPr lang="nn-NO" dirty="0" smtClean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nn-NO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x) </a:t>
            </a:r>
            <a:r>
              <a:rPr lang="nn-NO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nn-NO" dirty="0" smtClean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nn-NO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+ 100</a:t>
            </a:r>
            <a:r>
              <a:rPr lang="nn-NO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};</a:t>
            </a:r>
            <a:endParaRPr lang="nn-NO" dirty="0">
              <a:solidFill>
                <a:srgbClr val="B4B4B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n-NO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endParaRPr lang="nn-NO" dirty="0">
              <a:solidFill>
                <a:srgbClr val="497EA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n-NO" dirty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nn-NO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dirty="0">
                <a:solidFill>
                  <a:srgbClr val="4EC9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 </a:t>
            </a:r>
            <a:r>
              <a:rPr lang="nn-NO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nn-NO" dirty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nn-NO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dirty="0">
                <a:solidFill>
                  <a:srgbClr val="4EC9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nn-NO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nn-NO" dirty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int </a:t>
            </a:r>
            <a:r>
              <a:rPr lang="nn-NO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func(</a:t>
            </a:r>
            <a:r>
              <a:rPr lang="nn-NO" dirty="0" smtClean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nn-NO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x) </a:t>
            </a:r>
            <a:r>
              <a:rPr lang="nn-NO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nn-NO" dirty="0" smtClean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nn-NO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+ </a:t>
            </a:r>
            <a:r>
              <a:rPr lang="nn-NO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200; };</a:t>
            </a:r>
            <a:endParaRPr lang="nn-NO" dirty="0">
              <a:solidFill>
                <a:srgbClr val="B4B4B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n-NO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endParaRPr lang="nn-NO" dirty="0">
              <a:solidFill>
                <a:srgbClr val="B4B4B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n-NO" dirty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nn-NO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dirty="0">
                <a:solidFill>
                  <a:srgbClr val="4EC9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</a:t>
            </a:r>
            <a:r>
              <a:rPr lang="nn-NO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nn-NO" dirty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nn-NO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dirty="0">
                <a:solidFill>
                  <a:srgbClr val="4EC9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nn-NO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nn-NO" dirty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int </a:t>
            </a:r>
            <a:r>
              <a:rPr lang="nn-NO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func(</a:t>
            </a:r>
            <a:r>
              <a:rPr lang="nn-NO" dirty="0" smtClean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nn-NO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x) </a:t>
            </a:r>
            <a:r>
              <a:rPr lang="nn-NO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nn-NO" dirty="0" smtClean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nn-NO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+ </a:t>
            </a:r>
            <a:r>
              <a:rPr lang="nn-NO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300; };</a:t>
            </a:r>
            <a:endParaRPr lang="nn-NO" dirty="0">
              <a:solidFill>
                <a:srgbClr val="B4B4B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n-NO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3" name="Rectangle 2"/>
          <p:cNvSpPr/>
          <p:nvPr/>
        </p:nvSpPr>
        <p:spPr>
          <a:xfrm>
            <a:off x="6800080" y="1043327"/>
            <a:ext cx="43458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2000" dirty="0" smtClean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test(</a:t>
            </a:r>
            <a:r>
              <a:rPr lang="nn-NO" sz="2000" dirty="0">
                <a:solidFill>
                  <a:srgbClr val="4EC9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nn-NO" sz="20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*x) {</a:t>
            </a:r>
            <a:endParaRPr lang="nn-NO" sz="2000" dirty="0">
              <a:solidFill>
                <a:srgbClr val="B4B4B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n-NO" sz="2000" dirty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n-NO" sz="2000" dirty="0" smtClean="0">
                <a:solidFill>
                  <a:srgbClr val="497EA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return </a:t>
            </a:r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x-&gt;foo(3);</a:t>
            </a:r>
            <a:endParaRPr lang="nn-NO" sz="2000" dirty="0">
              <a:solidFill>
                <a:srgbClr val="B4B4B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n-NO" sz="20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nn-NO" sz="2000" dirty="0">
              <a:solidFill>
                <a:srgbClr val="B4B4B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Down Arrow 7"/>
          <p:cNvSpPr/>
          <p:nvPr/>
        </p:nvSpPr>
        <p:spPr bwMode="auto">
          <a:xfrm rot="9739294">
            <a:off x="7836453" y="1847047"/>
            <a:ext cx="304800" cy="1133100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60364" y="3151426"/>
            <a:ext cx="390340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mov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ecx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x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mov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eax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ecx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push	3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call	[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eax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612124" y="1865018"/>
            <a:ext cx="1775589" cy="1460697"/>
            <a:chOff x="8746874" y="1994261"/>
            <a:chExt cx="1775589" cy="1460697"/>
          </a:xfrm>
        </p:grpSpPr>
        <p:sp>
          <p:nvSpPr>
            <p:cNvPr id="10" name="Rectangle 9"/>
            <p:cNvSpPr/>
            <p:nvPr/>
          </p:nvSpPr>
          <p:spPr>
            <a:xfrm>
              <a:off x="8746874" y="1994261"/>
              <a:ext cx="177558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smtClean="0">
                  <a:solidFill>
                    <a:schemeClr val="accent6"/>
                  </a:solidFill>
                </a:rPr>
                <a:t>Load </a:t>
              </a:r>
              <a:r>
                <a:rPr lang="en-US" sz="2400" dirty="0" err="1" smtClean="0">
                  <a:solidFill>
                    <a:schemeClr val="accent6"/>
                  </a:solidFill>
                </a:rPr>
                <a:t>vtable</a:t>
              </a:r>
              <a:endParaRPr lang="en-US" sz="2400" dirty="0">
                <a:solidFill>
                  <a:schemeClr val="accent6"/>
                </a:solidFill>
              </a:endParaRPr>
            </a:p>
          </p:txBody>
        </p:sp>
        <p:sp>
          <p:nvSpPr>
            <p:cNvPr id="11" name="Down Arrow 10"/>
            <p:cNvSpPr/>
            <p:nvPr/>
          </p:nvSpPr>
          <p:spPr bwMode="auto">
            <a:xfrm rot="18947436">
              <a:off x="9830077" y="2799237"/>
              <a:ext cx="304800" cy="655721"/>
            </a:xfrm>
            <a:prstGeom prst="down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9483552" y="2529901"/>
            <a:ext cx="2742489" cy="893673"/>
            <a:chOff x="8703484" y="2321820"/>
            <a:chExt cx="2742489" cy="893673"/>
          </a:xfrm>
        </p:grpSpPr>
        <p:sp>
          <p:nvSpPr>
            <p:cNvPr id="14" name="Rectangle 13"/>
            <p:cNvSpPr/>
            <p:nvPr/>
          </p:nvSpPr>
          <p:spPr>
            <a:xfrm>
              <a:off x="9512462" y="2321820"/>
              <a:ext cx="193351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smtClean="0">
                  <a:solidFill>
                    <a:schemeClr val="accent6"/>
                  </a:solidFill>
                </a:rPr>
                <a:t>Load right ‘</a:t>
              </a:r>
              <a:r>
                <a:rPr lang="en-US" sz="2400" dirty="0" err="1" smtClean="0">
                  <a:solidFill>
                    <a:schemeClr val="accent6"/>
                  </a:solidFill>
                </a:rPr>
                <a:t>func</a:t>
              </a:r>
              <a:r>
                <a:rPr lang="en-US" sz="2400" dirty="0" smtClean="0">
                  <a:solidFill>
                    <a:schemeClr val="accent6"/>
                  </a:solidFill>
                </a:rPr>
                <a:t>’</a:t>
              </a:r>
              <a:endParaRPr lang="en-US" sz="2400" dirty="0">
                <a:solidFill>
                  <a:schemeClr val="accent6"/>
                </a:solidFill>
              </a:endParaRPr>
            </a:p>
          </p:txBody>
        </p:sp>
        <p:sp>
          <p:nvSpPr>
            <p:cNvPr id="15" name="Down Arrow 14"/>
            <p:cNvSpPr/>
            <p:nvPr/>
          </p:nvSpPr>
          <p:spPr bwMode="auto">
            <a:xfrm rot="3654919">
              <a:off x="8947279" y="2666898"/>
              <a:ext cx="304800" cy="792390"/>
            </a:xfrm>
            <a:prstGeom prst="down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923306" y="4497988"/>
            <a:ext cx="2660030" cy="826448"/>
            <a:chOff x="8669617" y="2624031"/>
            <a:chExt cx="2660030" cy="826448"/>
          </a:xfrm>
        </p:grpSpPr>
        <p:sp>
          <p:nvSpPr>
            <p:cNvPr id="17" name="Rectangle 16"/>
            <p:cNvSpPr/>
            <p:nvPr/>
          </p:nvSpPr>
          <p:spPr>
            <a:xfrm>
              <a:off x="9396136" y="2988814"/>
              <a:ext cx="193351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smtClean="0">
                  <a:solidFill>
                    <a:schemeClr val="accent6"/>
                  </a:solidFill>
                </a:rPr>
                <a:t>Indirect call</a:t>
              </a:r>
              <a:endParaRPr lang="en-US" sz="2400" dirty="0">
                <a:solidFill>
                  <a:schemeClr val="accent6"/>
                </a:solidFill>
              </a:endParaRPr>
            </a:p>
          </p:txBody>
        </p:sp>
        <p:sp>
          <p:nvSpPr>
            <p:cNvPr id="18" name="Down Arrow 17"/>
            <p:cNvSpPr/>
            <p:nvPr/>
          </p:nvSpPr>
          <p:spPr bwMode="auto">
            <a:xfrm rot="7783519">
              <a:off x="8913412" y="2380236"/>
              <a:ext cx="304800" cy="792390"/>
            </a:xfrm>
            <a:prstGeom prst="down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46753" y="4037406"/>
            <a:ext cx="1822462" cy="913003"/>
            <a:chOff x="8398749" y="1909131"/>
            <a:chExt cx="1822462" cy="913003"/>
          </a:xfrm>
        </p:grpSpPr>
        <p:sp>
          <p:nvSpPr>
            <p:cNvPr id="20" name="Rectangle 19"/>
            <p:cNvSpPr/>
            <p:nvPr/>
          </p:nvSpPr>
          <p:spPr>
            <a:xfrm>
              <a:off x="8398749" y="1991137"/>
              <a:ext cx="182246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smtClean="0">
                  <a:solidFill>
                    <a:schemeClr val="accent6"/>
                  </a:solidFill>
                </a:rPr>
                <a:t>Push argument</a:t>
              </a:r>
              <a:endParaRPr lang="en-US" sz="2400" dirty="0">
                <a:solidFill>
                  <a:schemeClr val="accent6"/>
                </a:solidFill>
              </a:endParaRPr>
            </a:p>
          </p:txBody>
        </p:sp>
        <p:sp>
          <p:nvSpPr>
            <p:cNvPr id="21" name="Down Arrow 20"/>
            <p:cNvSpPr/>
            <p:nvPr/>
          </p:nvSpPr>
          <p:spPr bwMode="auto">
            <a:xfrm rot="14630332">
              <a:off x="9471729" y="1786389"/>
              <a:ext cx="304800" cy="550284"/>
            </a:xfrm>
            <a:prstGeom prst="down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3387033" y="5485486"/>
            <a:ext cx="614190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Compiler-driven speculative </a:t>
            </a:r>
            <a:r>
              <a:rPr lang="en-US" sz="3200" b="1" dirty="0" err="1" smtClean="0">
                <a:solidFill>
                  <a:srgbClr val="FF0000"/>
                </a:solidFill>
              </a:rPr>
              <a:t>devirtualization</a:t>
            </a:r>
            <a:r>
              <a:rPr lang="en-US" sz="3200" b="1" dirty="0" smtClean="0">
                <a:solidFill>
                  <a:srgbClr val="FF0000"/>
                </a:solidFill>
              </a:rPr>
              <a:t> &amp; </a:t>
            </a:r>
            <a:r>
              <a:rPr lang="en-US" sz="3200" b="1" dirty="0" err="1" smtClean="0">
                <a:solidFill>
                  <a:srgbClr val="FF0000"/>
                </a:solidFill>
              </a:rPr>
              <a:t>inlining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88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90728"/>
            <a:ext cx="9905998" cy="1508759"/>
          </a:xfrm>
        </p:spPr>
        <p:txBody>
          <a:bodyPr anchor="t"/>
          <a:lstStyle/>
          <a:p>
            <a:r>
              <a:rPr lang="en-US" dirty="0" smtClean="0"/>
              <a:t>Recap &amp; other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999487"/>
            <a:ext cx="9905998" cy="4172713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Compiler has to take advantage of silicon</a:t>
            </a:r>
          </a:p>
          <a:p>
            <a:pPr marL="0" indent="0">
              <a:buNone/>
            </a:pPr>
            <a:r>
              <a:rPr lang="en-US" sz="2400" dirty="0" smtClean="0"/>
              <a:t>Guard optimizations with runtime checking</a:t>
            </a:r>
            <a:endParaRPr lang="en-US" sz="2400" cap="non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	/Qvec-report:2 </a:t>
            </a:r>
            <a:r>
              <a:rPr lang="en-US" sz="2400" dirty="0" smtClean="0"/>
              <a:t>messages (15xx codes ~ runtime checks)</a:t>
            </a:r>
          </a:p>
          <a:p>
            <a:pPr marL="0" indent="0">
              <a:buNone/>
            </a:pPr>
            <a:r>
              <a:rPr lang="en-US" sz="2400" dirty="0" smtClean="0"/>
              <a:t>Profile counts: profile guided optimizations</a:t>
            </a:r>
          </a:p>
          <a:p>
            <a:pPr marL="0" indent="0">
              <a:buNone/>
            </a:pPr>
            <a:r>
              <a:rPr lang="en-US" sz="2400" dirty="0" smtClean="0"/>
              <a:t>Profiling tools</a:t>
            </a: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	Visual </a:t>
            </a:r>
            <a:r>
              <a:rPr lang="en-US" sz="2400" dirty="0"/>
              <a:t>Studio Performance Analysis</a:t>
            </a:r>
          </a:p>
          <a:p>
            <a:pPr marL="0" indent="0">
              <a:buNone/>
            </a:pPr>
            <a:r>
              <a:rPr lang="en-US" sz="2400" dirty="0" smtClean="0"/>
              <a:t>	Intel </a:t>
            </a:r>
            <a:r>
              <a:rPr lang="en-US" sz="2400" dirty="0" err="1"/>
              <a:t>VTune</a:t>
            </a:r>
            <a:r>
              <a:rPr lang="en-US" sz="2400" dirty="0"/>
              <a:t> Amplifier XE</a:t>
            </a:r>
          </a:p>
          <a:p>
            <a:pPr marL="0" indent="0">
              <a:buNone/>
            </a:pPr>
            <a:r>
              <a:rPr lang="en-US" sz="2400" dirty="0" smtClean="0"/>
              <a:t>	AMD </a:t>
            </a:r>
            <a:r>
              <a:rPr lang="en-US" sz="2400" dirty="0" err="1"/>
              <a:t>CodeXL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475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676657"/>
            <a:ext cx="9905998" cy="5269992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/>
              <a:t>Compiler switches</a:t>
            </a:r>
          </a:p>
          <a:p>
            <a:pPr marL="0" indent="0">
              <a:buNone/>
            </a:pPr>
            <a:r>
              <a:rPr lang="en-US" sz="2800" dirty="0" smtClean="0"/>
              <a:t>	</a:t>
            </a:r>
            <a:r>
              <a:rPr lang="en-US" sz="2800" cap="none" dirty="0" smtClean="0">
                <a:hlinkClick r:id="rId2"/>
              </a:rPr>
              <a:t>http</a:t>
            </a:r>
            <a:r>
              <a:rPr lang="en-US" sz="2800" cap="none" dirty="0">
                <a:hlinkClick r:id="rId2"/>
              </a:rPr>
              <a:t>://</a:t>
            </a:r>
            <a:r>
              <a:rPr lang="en-US" sz="2800" cap="none" dirty="0" smtClean="0">
                <a:hlinkClick r:id="rId2"/>
              </a:rPr>
              <a:t>msdn.microsoft.com</a:t>
            </a:r>
            <a:endParaRPr lang="en-US" sz="2800" cap="none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Automatic </a:t>
            </a:r>
            <a:r>
              <a:rPr lang="en-US" sz="2800" dirty="0" err="1"/>
              <a:t>vectorization</a:t>
            </a:r>
            <a:r>
              <a:rPr lang="en-US" sz="2800" dirty="0"/>
              <a:t> blog &amp; cookbook</a:t>
            </a:r>
            <a:br>
              <a:rPr lang="en-US" sz="2800" dirty="0"/>
            </a:br>
            <a:r>
              <a:rPr lang="en-US" sz="2800" dirty="0" smtClean="0"/>
              <a:t>	</a:t>
            </a:r>
            <a:r>
              <a:rPr lang="en-US" sz="2800" cap="none" dirty="0" smtClean="0">
                <a:hlinkClick r:id="rId3"/>
              </a:rPr>
              <a:t>http</a:t>
            </a:r>
            <a:r>
              <a:rPr lang="en-US" sz="2800" cap="none" dirty="0">
                <a:hlinkClick r:id="rId3"/>
              </a:rPr>
              <a:t>://blogs.msdn.com/b/nativeconcurrency</a:t>
            </a:r>
            <a:r>
              <a:rPr lang="en-US" sz="2800" cap="none" dirty="0"/>
              <a:t> </a:t>
            </a:r>
            <a:endParaRPr lang="en-US" sz="2800" cap="none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Visual C++ blog</a:t>
            </a:r>
          </a:p>
          <a:p>
            <a:pPr marL="0" indent="0">
              <a:buNone/>
            </a:pPr>
            <a:r>
              <a:rPr lang="en-US" sz="2800" dirty="0" smtClean="0"/>
              <a:t>	</a:t>
            </a:r>
            <a:r>
              <a:rPr lang="en-US" sz="2800" cap="none" dirty="0" smtClean="0">
                <a:hlinkClick r:id="rId4"/>
              </a:rPr>
              <a:t>http</a:t>
            </a:r>
            <a:r>
              <a:rPr lang="en-US" sz="2800" cap="none" dirty="0">
                <a:hlinkClick r:id="rId4"/>
              </a:rPr>
              <a:t>://blogs.msdn.com/b/vcblog/</a:t>
            </a:r>
            <a:r>
              <a:rPr lang="en-US" sz="2800" cap="none" dirty="0"/>
              <a:t> </a:t>
            </a:r>
            <a:endParaRPr lang="en-US" sz="2800" cap="none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Channel 9 Going Native</a:t>
            </a:r>
            <a:br>
              <a:rPr lang="en-US" sz="2800" dirty="0"/>
            </a:br>
            <a:r>
              <a:rPr lang="en-US" sz="2800" dirty="0" smtClean="0"/>
              <a:t>	</a:t>
            </a:r>
            <a:r>
              <a:rPr lang="en-US" sz="2800" cap="none" dirty="0" smtClean="0">
                <a:hlinkClick r:id="rId5"/>
              </a:rPr>
              <a:t>http</a:t>
            </a:r>
            <a:r>
              <a:rPr lang="en-US" sz="2800" cap="none" dirty="0">
                <a:hlinkClick r:id="rId5"/>
              </a:rPr>
              <a:t>://channel9.msdn.com/Shows/C9-GoingNative</a:t>
            </a:r>
            <a:r>
              <a:rPr lang="en-US" sz="2800" cap="non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44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7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6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Wild and crazy runtime checks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97060" y="2705100"/>
            <a:ext cx="70241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3200" dirty="0" err="1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sz="32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&lt;1000; </a:t>
            </a:r>
            <a:r>
              <a:rPr lang="en-US" sz="32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a[</a:t>
            </a:r>
            <a:r>
              <a:rPr lang="en-US" sz="3200" dirty="0" err="1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b[</a:t>
            </a:r>
            <a:r>
              <a:rPr lang="en-US" sz="32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* </a:t>
            </a:r>
            <a:r>
              <a:rPr lang="en-US" sz="32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2.0f;</a:t>
            </a:r>
            <a:endParaRPr lang="en-US" sz="3200" dirty="0">
              <a:solidFill>
                <a:srgbClr val="B4B4B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solidFill>
                <a:srgbClr val="B4B4B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50592" y="4468248"/>
            <a:ext cx="817473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 of a: </a:t>
            </a:r>
            <a:r>
              <a:rPr lang="en-US" sz="3200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&amp;a[0] to &amp;a[999]</a:t>
            </a:r>
          </a:p>
          <a:p>
            <a:r>
              <a:rPr lang="en-US" sz="32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 of b: </a:t>
            </a:r>
            <a:r>
              <a:rPr lang="en-US" sz="3200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&amp;b[0] to &amp;b[999]</a:t>
            </a:r>
            <a:endParaRPr lang="en-US" sz="32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63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Wild and crazy runtime checks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97060" y="2705100"/>
            <a:ext cx="70241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3200" dirty="0" err="1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sz="32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&lt;1000; </a:t>
            </a:r>
            <a:r>
              <a:rPr lang="en-US" sz="32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a[</a:t>
            </a:r>
            <a:r>
              <a:rPr lang="en-US" sz="3200" dirty="0" err="1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32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32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b[i+1]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32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2.0f;</a:t>
            </a:r>
            <a:endParaRPr lang="en-US" sz="3200" dirty="0">
              <a:solidFill>
                <a:srgbClr val="B4B4B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solidFill>
                <a:srgbClr val="B4B4B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50592" y="4468248"/>
            <a:ext cx="817473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 of a: </a:t>
            </a:r>
            <a:r>
              <a:rPr lang="en-US" sz="3200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&amp;a[0] to &amp;a[999]</a:t>
            </a:r>
          </a:p>
          <a:p>
            <a:r>
              <a:rPr lang="en-US" sz="32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 of b: </a:t>
            </a:r>
            <a:r>
              <a:rPr lang="en-US" sz="3200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&amp;b[1] to &amp;b[1000]</a:t>
            </a:r>
            <a:endParaRPr lang="en-US" sz="32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68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Wild and crazy runtime checks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97060" y="2705100"/>
            <a:ext cx="70241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3200" dirty="0" err="1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sz="32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&lt;1000; </a:t>
            </a:r>
            <a:r>
              <a:rPr lang="en-US" sz="32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a[</a:t>
            </a:r>
            <a:r>
              <a:rPr lang="en-US" sz="3200" dirty="0" err="1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32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32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b[i+1] + b[i+5];</a:t>
            </a:r>
            <a:endParaRPr lang="en-US" sz="3200" dirty="0">
              <a:solidFill>
                <a:srgbClr val="B4B4B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solidFill>
                <a:srgbClr val="B4B4B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50592" y="4468248"/>
            <a:ext cx="817473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 of a: </a:t>
            </a:r>
            <a:r>
              <a:rPr lang="en-US" sz="3200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&amp;a[0] to &amp;a[999]</a:t>
            </a:r>
          </a:p>
          <a:p>
            <a:r>
              <a:rPr lang="en-US" sz="32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 of b: </a:t>
            </a:r>
            <a:r>
              <a:rPr lang="en-US" sz="3200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&amp;b[1] to &amp;b[1004]</a:t>
            </a:r>
            <a:endParaRPr lang="en-US" sz="32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9200004" y="755448"/>
            <a:ext cx="2850648" cy="4251409"/>
            <a:chOff x="8540382" y="1925397"/>
            <a:chExt cx="1935229" cy="1929516"/>
          </a:xfrm>
        </p:grpSpPr>
        <p:sp>
          <p:nvSpPr>
            <p:cNvPr id="8" name="Rectangle 7"/>
            <p:cNvSpPr/>
            <p:nvPr/>
          </p:nvSpPr>
          <p:spPr>
            <a:xfrm>
              <a:off x="8700022" y="1925397"/>
              <a:ext cx="1775589" cy="15505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 smtClean="0">
                  <a:solidFill>
                    <a:schemeClr val="accent6"/>
                  </a:solidFill>
                </a:rPr>
                <a:t>Messup</a:t>
              </a:r>
              <a:r>
                <a:rPr lang="en-US" sz="2400" dirty="0" smtClean="0">
                  <a:solidFill>
                    <a:schemeClr val="accent6"/>
                  </a:solidFill>
                </a:rPr>
                <a:t> in the presentation slides. B ends at b[1004].</a:t>
              </a:r>
            </a:p>
            <a:p>
              <a:endParaRPr lang="en-US" sz="2400" dirty="0">
                <a:solidFill>
                  <a:schemeClr val="accent6"/>
                </a:solidFill>
              </a:endParaRPr>
            </a:p>
            <a:p>
              <a:r>
                <a:rPr lang="en-US" sz="2400" dirty="0" smtClean="0">
                  <a:solidFill>
                    <a:schemeClr val="accent6"/>
                  </a:solidFill>
                </a:rPr>
                <a:t>Another reason why the compiler should do this for you!</a:t>
              </a:r>
              <a:endParaRPr lang="en-US" sz="2400" dirty="0">
                <a:solidFill>
                  <a:schemeClr val="accent6"/>
                </a:solidFill>
              </a:endParaRPr>
            </a:p>
          </p:txBody>
        </p:sp>
        <p:sp>
          <p:nvSpPr>
            <p:cNvPr id="9" name="Down Arrow 8"/>
            <p:cNvSpPr/>
            <p:nvPr/>
          </p:nvSpPr>
          <p:spPr bwMode="auto">
            <a:xfrm rot="3600000">
              <a:off x="8928910" y="3262614"/>
              <a:ext cx="203771" cy="980827"/>
            </a:xfrm>
            <a:prstGeom prst="down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935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Wild and crazy runtime checks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97060" y="2705100"/>
            <a:ext cx="70241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3200" dirty="0" err="1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sz="32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&lt;1000; </a:t>
            </a:r>
            <a:r>
              <a:rPr lang="en-US" sz="32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a[</a:t>
            </a:r>
            <a:r>
              <a:rPr lang="en-US" sz="3200" dirty="0" err="1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32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32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b[i+1] + b[</a:t>
            </a:r>
            <a:r>
              <a:rPr lang="en-US" sz="3200" dirty="0" err="1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i+x</a:t>
            </a:r>
            <a:r>
              <a:rPr lang="en-US" sz="32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endParaRPr lang="en-US" sz="3200" dirty="0">
              <a:solidFill>
                <a:srgbClr val="B4B4B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solidFill>
                <a:srgbClr val="B4B4B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50592" y="4468248"/>
            <a:ext cx="817473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 of a: </a:t>
            </a:r>
            <a:r>
              <a:rPr lang="en-US" sz="3200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&amp;a[0] to &amp;a[999]</a:t>
            </a:r>
          </a:p>
          <a:p>
            <a:r>
              <a:rPr lang="en-US" sz="32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 of b: </a:t>
            </a:r>
            <a:r>
              <a:rPr lang="en-US" sz="3200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&amp;b[?] to &amp;b[?]</a:t>
            </a:r>
            <a:endParaRPr lang="en-US" sz="32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64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276" y="1347991"/>
            <a:ext cx="3149308" cy="3237353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39116" y="2966668"/>
            <a:ext cx="9905998" cy="3124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There will be raw loops</a:t>
            </a:r>
          </a:p>
          <a:p>
            <a:pPr marL="0" indent="0">
              <a:buNone/>
            </a:pPr>
            <a:r>
              <a:rPr lang="en-US" sz="3200" dirty="0" smtClean="0"/>
              <a:t>There will be assembly code</a:t>
            </a:r>
          </a:p>
          <a:p>
            <a:pPr marL="0" indent="0">
              <a:buNone/>
            </a:pPr>
            <a:r>
              <a:rPr lang="en-US" sz="3200" dirty="0" smtClean="0"/>
              <a:t>There will be microarchitecture</a:t>
            </a:r>
            <a:endParaRPr lang="en-US" sz="3200" dirty="0"/>
          </a:p>
        </p:txBody>
      </p:sp>
      <p:sp>
        <p:nvSpPr>
          <p:cNvPr id="9" name="Rectangle 8"/>
          <p:cNvSpPr/>
          <p:nvPr/>
        </p:nvSpPr>
        <p:spPr>
          <a:xfrm>
            <a:off x="8469261" y="4687278"/>
            <a:ext cx="309732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chemeClr val="bg1"/>
                  </a:solidFill>
                </a:ln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 sense much </a:t>
            </a:r>
          </a:p>
          <a:p>
            <a:pPr algn="ctr"/>
            <a:r>
              <a:rPr lang="en-US" sz="3600" b="1" dirty="0" smtClean="0">
                <a:ln>
                  <a:solidFill>
                    <a:schemeClr val="bg1"/>
                  </a:solidFill>
                </a:ln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fear in you</a:t>
            </a:r>
            <a:endParaRPr lang="en-US" sz="3600" b="1" dirty="0">
              <a:ln>
                <a:solidFill>
                  <a:schemeClr val="bg1"/>
                </a:solidFill>
              </a:ln>
              <a:solidFill>
                <a:schemeClr val="accent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91605" y="79247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6000" dirty="0" smtClean="0">
                <a:solidFill>
                  <a:schemeClr val="accent6"/>
                </a:solidFill>
              </a:rPr>
              <a:t>Mission: expose some optimizer guts</a:t>
            </a:r>
          </a:p>
          <a:p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09078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Wild and crazy runtime checks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97060" y="2705100"/>
            <a:ext cx="70241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3200" dirty="0" err="1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dirty="0" err="1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32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3200" dirty="0" err="1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</a:t>
            </a:r>
            <a:r>
              <a:rPr lang="en-US" sz="32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3200" dirty="0" err="1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32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3200" dirty="0" err="1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ub</a:t>
            </a:r>
            <a:r>
              <a:rPr lang="en-US" sz="32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3200" dirty="0" err="1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a[</a:t>
            </a:r>
            <a:r>
              <a:rPr lang="en-US" sz="3200" dirty="0" err="1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32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</a:t>
            </a:r>
            <a:r>
              <a:rPr lang="en-US" sz="3200" dirty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32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b[</a:t>
            </a:r>
            <a:r>
              <a:rPr lang="en-US" sz="3200" dirty="0" err="1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32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3200" dirty="0" err="1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32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endParaRPr lang="en-US" sz="3200" dirty="0">
              <a:solidFill>
                <a:srgbClr val="B4B4B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solidFill>
                <a:srgbClr val="B4B4B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50592" y="4468248"/>
            <a:ext cx="817473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 of a: </a:t>
            </a:r>
            <a:r>
              <a:rPr lang="en-US" sz="3200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&amp;a[</a:t>
            </a:r>
            <a:r>
              <a:rPr lang="en-US" sz="3200" dirty="0" err="1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</a:t>
            </a:r>
            <a:r>
              <a:rPr lang="en-US" sz="3200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to &amp;a[</a:t>
            </a:r>
            <a:r>
              <a:rPr lang="en-US" sz="3200" dirty="0" err="1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ub</a:t>
            </a:r>
            <a:r>
              <a:rPr lang="en-US" sz="3200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3200" dirty="0" smtClean="0">
                <a:solidFill>
                  <a:srgbClr val="B4B4B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 of b: </a:t>
            </a:r>
            <a:r>
              <a:rPr lang="en-US" sz="3200" dirty="0" smtClean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&amp;b[?] to &amp;b[?]</a:t>
            </a:r>
            <a:endParaRPr lang="en-US" sz="32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79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CPU hardware landscape</a:t>
            </a:r>
          </a:p>
          <a:p>
            <a:pPr marL="0" indent="0">
              <a:buNone/>
            </a:pPr>
            <a:r>
              <a:rPr lang="en-US" sz="2800" dirty="0" smtClean="0"/>
              <a:t>Vectorizing for modern CPUs</a:t>
            </a:r>
          </a:p>
          <a:p>
            <a:pPr marL="0" indent="0">
              <a:buNone/>
            </a:pPr>
            <a:r>
              <a:rPr lang="en-US" sz="2800" dirty="0" smtClean="0"/>
              <a:t>Indirect call optimizations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3669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chemeClr val="accent6"/>
                </a:solidFill>
              </a:rPr>
              <a:t>CPU hardware landscape</a:t>
            </a:r>
          </a:p>
          <a:p>
            <a:pPr marL="0" indent="0">
              <a:buNone/>
            </a:pPr>
            <a:r>
              <a:rPr lang="en-US" sz="2800" dirty="0" smtClean="0"/>
              <a:t>Vectorizing for modern CPUs</a:t>
            </a:r>
          </a:p>
          <a:p>
            <a:pPr marL="0" indent="0">
              <a:buNone/>
            </a:pPr>
            <a:r>
              <a:rPr lang="en-US" sz="2800" dirty="0" smtClean="0"/>
              <a:t>Indirect call optimizations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5381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9211" y="1659547"/>
            <a:ext cx="409599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6"/>
                </a:solidFill>
              </a:rPr>
              <a:t>“Yesterday”</a:t>
            </a:r>
          </a:p>
          <a:p>
            <a:pPr algn="ctr"/>
            <a:r>
              <a:rPr lang="en-US" sz="3200" dirty="0" smtClean="0">
                <a:solidFill>
                  <a:schemeClr val="accent6"/>
                </a:solidFill>
              </a:rPr>
              <a:t>3.1 million transistors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13257" y="1589781"/>
            <a:ext cx="399179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6"/>
                </a:solidFill>
              </a:rPr>
              <a:t>Today</a:t>
            </a:r>
          </a:p>
          <a:p>
            <a:pPr algn="ctr"/>
            <a:r>
              <a:rPr lang="en-US" sz="3200" dirty="0" smtClean="0">
                <a:solidFill>
                  <a:schemeClr val="accent6"/>
                </a:solidFill>
              </a:rPr>
              <a:t>1.4 billion transistors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Hardware landscape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787" y="2979407"/>
            <a:ext cx="6228738" cy="228349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34935" y="3564547"/>
            <a:ext cx="42066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Not to scale</a:t>
            </a:r>
            <a:endParaRPr lang="en-US" sz="5400" b="1" dirty="0">
              <a:ln>
                <a:solidFill>
                  <a:schemeClr val="bg1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257" y="3002746"/>
            <a:ext cx="4682024" cy="3517228"/>
          </a:xfrm>
          <a:prstGeom prst="rect">
            <a:avLst/>
          </a:prstGeom>
        </p:spPr>
      </p:pic>
      <p:pic>
        <p:nvPicPr>
          <p:cNvPr id="5" name="Picture 4" descr="http://media.bestofmicro.com/intel-cpu-history,J-T-152345-1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057" y="3351573"/>
            <a:ext cx="1182043" cy="127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12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6" grpId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TC103457485[[fn=Mesh]]</Template>
  <TotalTime>7928</TotalTime>
  <Words>3583</Words>
  <Application>Microsoft Office PowerPoint</Application>
  <PresentationFormat>Widescreen</PresentationFormat>
  <Paragraphs>650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Century Gothic</vt:lpstr>
      <vt:lpstr>Consolas</vt:lpstr>
      <vt:lpstr>Courier New</vt:lpstr>
      <vt:lpstr>Segoe UI</vt:lpstr>
      <vt:lpstr>Mesh</vt:lpstr>
      <vt:lpstr>Compiler Confidential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Agenda</vt:lpstr>
      <vt:lpstr>Hardware landscape</vt:lpstr>
      <vt:lpstr>Automatic Vectorization</vt:lpstr>
      <vt:lpstr>PowerPoint Presentation</vt:lpstr>
      <vt:lpstr>Agenda</vt:lpstr>
      <vt:lpstr>PowerPoint Presentation</vt:lpstr>
      <vt:lpstr>Motivating example</vt:lpstr>
      <vt:lpstr>Motivating example</vt:lpstr>
      <vt:lpstr>Motivating example</vt:lpstr>
      <vt:lpstr>Motivating example</vt:lpstr>
      <vt:lpstr>Motivating example</vt:lpstr>
      <vt:lpstr>Motivating example</vt:lpstr>
      <vt:lpstr>Motivating example</vt:lpstr>
      <vt:lpstr>Motivating example</vt:lpstr>
      <vt:lpstr>Motivating example</vt:lpstr>
      <vt:lpstr>Motivating example</vt:lpstr>
      <vt:lpstr>Motivating example</vt:lpstr>
      <vt:lpstr>Motivating example</vt:lpstr>
      <vt:lpstr>Motivating example</vt:lpstr>
      <vt:lpstr>Motivating example</vt:lpstr>
      <vt:lpstr>Motivating example</vt:lpstr>
      <vt:lpstr>Motivating example</vt:lpstr>
      <vt:lpstr>Motivating example</vt:lpstr>
      <vt:lpstr>Motivating example</vt:lpstr>
      <vt:lpstr>Motivating example</vt:lpstr>
      <vt:lpstr>Motivating example</vt:lpstr>
      <vt:lpstr>Motivating example</vt:lpstr>
      <vt:lpstr>PowerPoint Presentation</vt:lpstr>
      <vt:lpstr>Conditional vectorization #1</vt:lpstr>
      <vt:lpstr>Conditional vectorization #1</vt:lpstr>
      <vt:lpstr>Conditional vectorization #2</vt:lpstr>
      <vt:lpstr>Conditional vectorization #2</vt:lpstr>
      <vt:lpstr>Conditional vectorization #2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Recap &amp; other resources</vt:lpstr>
      <vt:lpstr>PowerPoint Presentation</vt:lpstr>
      <vt:lpstr>Q&amp;A</vt:lpstr>
      <vt:lpstr>Backup slides</vt:lpstr>
      <vt:lpstr>Wild and crazy runtime checks</vt:lpstr>
      <vt:lpstr>Wild and crazy runtime checks</vt:lpstr>
      <vt:lpstr>Wild and crazy runtime checks</vt:lpstr>
      <vt:lpstr>Wild and crazy runtime checks</vt:lpstr>
      <vt:lpstr>Wild and crazy runtime checks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Brumer</dc:creator>
  <cp:lastModifiedBy>Trent Nelson</cp:lastModifiedBy>
  <cp:revision>479</cp:revision>
  <dcterms:created xsi:type="dcterms:W3CDTF">2013-08-21T15:35:52Z</dcterms:created>
  <dcterms:modified xsi:type="dcterms:W3CDTF">2015-04-14T15:48:57Z</dcterms:modified>
</cp:coreProperties>
</file>